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1" r:id="rId3"/>
    <p:sldId id="278" r:id="rId4"/>
    <p:sldId id="315" r:id="rId5"/>
    <p:sldId id="259" r:id="rId6"/>
    <p:sldId id="342" r:id="rId7"/>
    <p:sldId id="260" r:id="rId8"/>
    <p:sldId id="343" r:id="rId9"/>
    <p:sldId id="263" r:id="rId10"/>
    <p:sldId id="316" r:id="rId11"/>
    <p:sldId id="264" r:id="rId12"/>
    <p:sldId id="314" r:id="rId13"/>
    <p:sldId id="265" r:id="rId14"/>
    <p:sldId id="344" r:id="rId15"/>
    <p:sldId id="267" r:id="rId16"/>
    <p:sldId id="317" r:id="rId17"/>
    <p:sldId id="268" r:id="rId18"/>
    <p:sldId id="270" r:id="rId19"/>
    <p:sldId id="271" r:id="rId20"/>
    <p:sldId id="345" r:id="rId21"/>
    <p:sldId id="319" r:id="rId22"/>
    <p:sldId id="274" r:id="rId23"/>
    <p:sldId id="257" r:id="rId24"/>
    <p:sldId id="320" r:id="rId25"/>
    <p:sldId id="276" r:id="rId26"/>
    <p:sldId id="346" r:id="rId27"/>
    <p:sldId id="279" r:id="rId28"/>
    <p:sldId id="322" r:id="rId29"/>
    <p:sldId id="281" r:id="rId30"/>
    <p:sldId id="323" r:id="rId31"/>
    <p:sldId id="283" r:id="rId32"/>
    <p:sldId id="347" r:id="rId33"/>
    <p:sldId id="325" r:id="rId34"/>
    <p:sldId id="308" r:id="rId35"/>
    <p:sldId id="310" r:id="rId36"/>
    <p:sldId id="326" r:id="rId37"/>
    <p:sldId id="311" r:id="rId38"/>
    <p:sldId id="348" r:id="rId3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634" autoAdjust="0"/>
  </p:normalViewPr>
  <p:slideViewPr>
    <p:cSldViewPr snapToGrid="0">
      <p:cViewPr varScale="1">
        <p:scale>
          <a:sx n="75" d="100"/>
          <a:sy n="75" d="100"/>
        </p:scale>
        <p:origin x="-89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0_ESJR_2P_2024_25_23abr25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0_ESJR_2P_2024_25_23abr25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2P\10_ESJR_2P_2024_25_23abr25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0_ESJR_2P_2024_25_23abr25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1_ESJR_2P_2024_25_23abr25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1_ESJR_2P_2024_25_23abr25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1_ESJR_2P_2024_25_23abr2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1_ESJR_2P_2024_25_23abr25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1_ESJR_2P_2024_25_23abr25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11_ESJR_2P_2024_25_23abr25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2P\12_ESJR_2P_2023_24_23abr25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2P\12_ESJR_2P_2023_24_23abr25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2P\12_ESJR_2P_2023_24_23abr25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2P\12_ESJR_2P_2023_24_23abr25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2P\12_ESJR_2P_2023_24_23abr25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2P\12_ESJR_2P_2023_24_23abr2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OneDrive%20-%20Escola%20Secund&#225;ria%20Jos&#233;%20R&#233;gio\Ambiente%20de%20Trabalho\Classifica&#231;&#245;es%203P\7_8_9_ESJR_2P_2024_25_22abr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/>
            </a:pPr>
            <a:r>
              <a:rPr lang="pt-PT" sz="1200"/>
              <a:t>Classificações médias das disciplinas do 7º ano - 1ºe 2º períodos - 2024/2025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7.0760233918128981E-2"/>
          <c:y val="0.24502862056918653"/>
          <c:w val="0.80758173320440263"/>
          <c:h val="0.54028790769754453"/>
        </c:manualLayout>
      </c:layout>
      <c:barChart>
        <c:barDir val="col"/>
        <c:grouping val="clustered"/>
        <c:ser>
          <c:idx val="0"/>
          <c:order val="0"/>
          <c:tx>
            <c:strRef>
              <c:f>'MédiaDisc_7 _1e2P '!$A$11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</c:spPr>
          <c:dLbls>
            <c:dLbl>
              <c:idx val="2"/>
              <c:layout>
                <c:manualLayout>
                  <c:x val="0"/>
                  <c:y val="1.3227513227513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2B3-48C0-958D-FE03DDA42DC0}"/>
                </c:ext>
              </c:extLst>
            </c:dLbl>
            <c:dLbl>
              <c:idx val="9"/>
              <c:layout>
                <c:manualLayout>
                  <c:x val="-8.7719298245614048E-3"/>
                  <c:y val="1.820250284414114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B3-48C0-958D-FE03DDA42DC0}"/>
                </c:ext>
              </c:extLst>
            </c:dLbl>
            <c:dLbl>
              <c:idx val="11"/>
              <c:layout>
                <c:manualLayout>
                  <c:x val="-4.3859649122807024E-3"/>
                  <c:y val="1.365187713310587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2B3-48C0-958D-FE03DDA42DC0}"/>
                </c:ext>
              </c:extLst>
            </c:dLbl>
            <c:dLbl>
              <c:idx val="12"/>
              <c:layout>
                <c:manualLayout>
                  <c:x val="-4.3859649122807024E-3"/>
                  <c:y val="1.820250284414114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B3-48C0-958D-FE03DDA42DC0}"/>
                </c:ext>
              </c:extLst>
            </c:dLbl>
            <c:dLbl>
              <c:idx val="13"/>
              <c:layout>
                <c:manualLayout>
                  <c:x val="-5.8479532163743814E-3"/>
                  <c:y val="-1.365187713310583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2B3-48C0-958D-FE03DDA42D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'MédiaDisc_7 _1e2P '!$B$7:$N$7</c:f>
              <c:strCache>
                <c:ptCount val="13"/>
                <c:pt idx="0">
                  <c:v>Port.</c:v>
                </c:pt>
                <c:pt idx="1">
                  <c:v>Ing. LEI</c:v>
                </c:pt>
                <c:pt idx="2">
                  <c:v>Fran. LEII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'MédiaDisc_7 _1e2P '!$B$11:$N$11</c:f>
              <c:numCache>
                <c:formatCode>0.0</c:formatCode>
                <c:ptCount val="13"/>
                <c:pt idx="0">
                  <c:v>3.1</c:v>
                </c:pt>
                <c:pt idx="1">
                  <c:v>3.5</c:v>
                </c:pt>
                <c:pt idx="2">
                  <c:v>3.8</c:v>
                </c:pt>
                <c:pt idx="3">
                  <c:v>3.3</c:v>
                </c:pt>
                <c:pt idx="4">
                  <c:v>3.3</c:v>
                </c:pt>
                <c:pt idx="5">
                  <c:v>3.3</c:v>
                </c:pt>
                <c:pt idx="6">
                  <c:v>3.2</c:v>
                </c:pt>
                <c:pt idx="7">
                  <c:v>3.7</c:v>
                </c:pt>
                <c:pt idx="8">
                  <c:v>3.5</c:v>
                </c:pt>
                <c:pt idx="9">
                  <c:v>3.3</c:v>
                </c:pt>
                <c:pt idx="10">
                  <c:v>3.9</c:v>
                </c:pt>
                <c:pt idx="11">
                  <c:v>3.7</c:v>
                </c:pt>
                <c:pt idx="12">
                  <c:v>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D81-4B46-BBF3-C58B99D2FB98}"/>
            </c:ext>
          </c:extLst>
        </c:ser>
        <c:ser>
          <c:idx val="2"/>
          <c:order val="1"/>
          <c:tx>
            <c:strRef>
              <c:f>'MédiaDisc_7 _1e2P '!$A$9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8.7719298245614048E-3"/>
                  <c:y val="4.1713587138905631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B3-48C0-958D-FE03DDA42DC0}"/>
                </c:ext>
              </c:extLst>
            </c:dLbl>
            <c:dLbl>
              <c:idx val="2"/>
              <c:layout>
                <c:manualLayout>
                  <c:x val="8.771929824561377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2B3-48C0-958D-FE03DDA42DC0}"/>
                </c:ext>
              </c:extLst>
            </c:dLbl>
            <c:dLbl>
              <c:idx val="3"/>
              <c:layout>
                <c:manualLayout>
                  <c:x val="8.7719298245614048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B3-48C0-958D-FE03DDA42DC0}"/>
                </c:ext>
              </c:extLst>
            </c:dLbl>
            <c:dLbl>
              <c:idx val="5"/>
              <c:layout>
                <c:manualLayout>
                  <c:x val="4.3859649122807553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2B3-48C0-958D-FE03DDA42DC0}"/>
                </c:ext>
              </c:extLst>
            </c:dLbl>
            <c:dLbl>
              <c:idx val="6"/>
              <c:layout>
                <c:manualLayout>
                  <c:x val="8.7719298245614048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2B3-48C0-958D-FE03DDA42DC0}"/>
                </c:ext>
              </c:extLst>
            </c:dLbl>
            <c:dLbl>
              <c:idx val="8"/>
              <c:layout>
                <c:manualLayout>
                  <c:x val="5.8479532163742704E-3"/>
                  <c:y val="-4.550625711035279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2B3-48C0-958D-FE03DDA42D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'MédiaDisc_7 _1e2P '!$B$7:$N$7</c:f>
              <c:strCache>
                <c:ptCount val="13"/>
                <c:pt idx="0">
                  <c:v>Port.</c:v>
                </c:pt>
                <c:pt idx="1">
                  <c:v>Ing. LEI</c:v>
                </c:pt>
                <c:pt idx="2">
                  <c:v>Fran. LEII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'MédiaDisc_7 _1e2P '!$B$9:$N$9</c:f>
              <c:numCache>
                <c:formatCode>0.0</c:formatCode>
                <c:ptCount val="13"/>
                <c:pt idx="0">
                  <c:v>3.3</c:v>
                </c:pt>
                <c:pt idx="1">
                  <c:v>3.6</c:v>
                </c:pt>
                <c:pt idx="2">
                  <c:v>3.6</c:v>
                </c:pt>
                <c:pt idx="3">
                  <c:v>3.4</c:v>
                </c:pt>
                <c:pt idx="4">
                  <c:v>3.5</c:v>
                </c:pt>
                <c:pt idx="5">
                  <c:v>3.3</c:v>
                </c:pt>
                <c:pt idx="6">
                  <c:v>3.3</c:v>
                </c:pt>
                <c:pt idx="7">
                  <c:v>3.6</c:v>
                </c:pt>
                <c:pt idx="8">
                  <c:v>3.9</c:v>
                </c:pt>
                <c:pt idx="9">
                  <c:v>3.7</c:v>
                </c:pt>
                <c:pt idx="10">
                  <c:v>4.0999999999999996</c:v>
                </c:pt>
                <c:pt idx="11">
                  <c:v>3.9</c:v>
                </c:pt>
                <c:pt idx="12">
                  <c:v>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D81-4B46-BBF3-C58B99D2FB98}"/>
            </c:ext>
          </c:extLst>
        </c:ser>
        <c:dLbls/>
        <c:axId val="115929088"/>
        <c:axId val="115930624"/>
      </c:barChart>
      <c:catAx>
        <c:axId val="115929088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280000" vert="horz"/>
          <a:lstStyle/>
          <a:p>
            <a:pPr>
              <a:defRPr/>
            </a:pPr>
            <a:endParaRPr lang="pt-PT"/>
          </a:p>
        </c:txPr>
        <c:crossAx val="115930624"/>
        <c:crosses val="autoZero"/>
        <c:auto val="1"/>
        <c:lblAlgn val="ctr"/>
        <c:lblOffset val="100"/>
        <c:tickLblSkip val="1"/>
        <c:tickMarkSkip val="1"/>
      </c:catAx>
      <c:valAx>
        <c:axId val="115930624"/>
        <c:scaling>
          <c:orientation val="minMax"/>
          <c:max val="5"/>
          <c:min val="0"/>
        </c:scaling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0.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5929088"/>
        <c:crosses val="autoZero"/>
        <c:crossBetween val="between"/>
        <c:majorUnit val="1"/>
        <c:minorUnit val="0.5"/>
      </c:valAx>
      <c:spPr>
        <a:noFill/>
        <a:ln w="3175">
          <a:noFill/>
        </a:ln>
      </c:spPr>
    </c:plotArea>
    <c:legend>
      <c:legendPos val="r"/>
      <c:layout>
        <c:manualLayout>
          <c:xMode val="edge"/>
          <c:yMode val="edge"/>
          <c:x val="0.39296185016346713"/>
          <c:y val="0.11720226098017644"/>
          <c:w val="0.25616095685407747"/>
          <c:h val="8.9873066208021046E-2"/>
        </c:manualLayout>
      </c:layout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125" b="0" i="0" u="none" strike="noStrike" baseline="0">
          <a:solidFill>
            <a:sysClr val="windowText" lastClr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/>
            </a:pPr>
            <a:r>
              <a:rPr lang="pt-PT" sz="1200"/>
              <a:t>Percentagem de Negativas nas disciplinas do 9º ano - 1º e 2º períodos - 2024/2025</a:t>
            </a:r>
          </a:p>
        </c:rich>
      </c:tx>
      <c:layout>
        <c:manualLayout>
          <c:xMode val="edge"/>
          <c:yMode val="edge"/>
          <c:x val="0.15556390678437954"/>
          <c:y val="1.820250284414108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5.1752978756519422E-2"/>
          <c:y val="0.23486049392340821"/>
          <c:w val="0.72278430108517244"/>
          <c:h val="0.55615776696854868"/>
        </c:manualLayout>
      </c:layout>
      <c:barChart>
        <c:barDir val="col"/>
        <c:grouping val="clustered"/>
        <c:ser>
          <c:idx val="1"/>
          <c:order val="0"/>
          <c:tx>
            <c:strRef>
              <c:f>'%NegatDisc_9_1e2P '!$A$11</c:f>
              <c:strCache>
                <c:ptCount val="1"/>
                <c:pt idx="0">
                  <c:v>1ºP - 24/25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dLbls>
            <c:dLbl>
              <c:idx val="3"/>
              <c:layout>
                <c:manualLayout>
                  <c:x val="0"/>
                  <c:y val="9.101251422070508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56-42FB-AADF-E0B42DFCFAD5}"/>
                </c:ext>
              </c:extLst>
            </c:dLbl>
            <c:dLbl>
              <c:idx val="4"/>
              <c:layout>
                <c:manualLayout>
                  <c:x val="-7.0360598065083704E-3"/>
                  <c:y val="-8.3427174277811003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156-42FB-AADF-E0B42DFCFAD5}"/>
                </c:ext>
              </c:extLst>
            </c:dLbl>
            <c:dLbl>
              <c:idx val="8"/>
              <c:layout>
                <c:manualLayout>
                  <c:x val="1.0554089709762567E-2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56-42FB-AADF-E0B42DFCFAD5}"/>
                </c:ext>
              </c:extLst>
            </c:dLbl>
            <c:dLbl>
              <c:idx val="10"/>
              <c:layout>
                <c:manualLayout>
                  <c:x val="-5.2770448548812724E-3"/>
                  <c:y val="-5.005724113837311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56-42FB-AADF-E0B42DFCFAD5}"/>
                </c:ext>
              </c:extLst>
            </c:dLbl>
            <c:dLbl>
              <c:idx val="12"/>
              <c:layout>
                <c:manualLayout>
                  <c:x val="-3.5180299032541791E-3"/>
                  <c:y val="9.100893105085416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56-42FB-AADF-E0B42DFCFAD5}"/>
                </c:ext>
              </c:extLst>
            </c:dLbl>
            <c:dLbl>
              <c:idx val="13"/>
              <c:layout>
                <c:manualLayout>
                  <c:x val="4.3975373790677057E-2"/>
                  <c:y val="-3.6405364005267338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Klavika Rg" pitchFamily="50" charset="0"/>
                      </a:rPr>
                      <a:t>0,0%</a:t>
                    </a: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156-42FB-AADF-E0B42DFCFA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'%NegatDisc_9_1e2P '!$B$7:$N$7</c:f>
              <c:strCache>
                <c:ptCount val="13"/>
                <c:pt idx="0">
                  <c:v>Port.</c:v>
                </c:pt>
                <c:pt idx="1">
                  <c:v>Ing. I</c:v>
                </c:pt>
                <c:pt idx="2">
                  <c:v>Fran. 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'%NegatDisc_9_1e2P '!$B$11:$N$11</c:f>
              <c:numCache>
                <c:formatCode>0.0%</c:formatCode>
                <c:ptCount val="13"/>
                <c:pt idx="0">
                  <c:v>0.14900000000000019</c:v>
                </c:pt>
                <c:pt idx="1">
                  <c:v>0.13500000000000001</c:v>
                </c:pt>
                <c:pt idx="2">
                  <c:v>0.20300000000000001</c:v>
                </c:pt>
                <c:pt idx="3">
                  <c:v>1.4E-2</c:v>
                </c:pt>
                <c:pt idx="4">
                  <c:v>0.21600000000000019</c:v>
                </c:pt>
                <c:pt idx="5">
                  <c:v>0.33800000000000052</c:v>
                </c:pt>
                <c:pt idx="6">
                  <c:v>4.1000000000000002E-2</c:v>
                </c:pt>
                <c:pt idx="7">
                  <c:v>0.25700000000000001</c:v>
                </c:pt>
                <c:pt idx="8">
                  <c:v>0</c:v>
                </c:pt>
                <c:pt idx="9">
                  <c:v>1.4E-2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156-42FB-AADF-E0B42DFCFAD5}"/>
            </c:ext>
          </c:extLst>
        </c:ser>
        <c:ser>
          <c:idx val="0"/>
          <c:order val="1"/>
          <c:tx>
            <c:strRef>
              <c:f>'%NegatDisc_9_1e2P '!$A$9</c:f>
              <c:strCache>
                <c:ptCount val="1"/>
                <c:pt idx="0">
                  <c:v>2ºP - 24/25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2.2021286073974447E-3"/>
                  <c:y val="-5.151286782221540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156-42FB-AADF-E0B42DFCFAD5}"/>
                </c:ext>
              </c:extLst>
            </c:dLbl>
            <c:dLbl>
              <c:idx val="1"/>
              <c:layout>
                <c:manualLayout>
                  <c:x val="1.9349164467898014E-2"/>
                  <c:y val="-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156-42FB-AADF-E0B42DFCFAD5}"/>
                </c:ext>
              </c:extLst>
            </c:dLbl>
            <c:dLbl>
              <c:idx val="2"/>
              <c:layout>
                <c:manualLayout>
                  <c:x val="2.2867194371152155E-2"/>
                  <c:y val="1.82025028441410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156-42FB-AADF-E0B42DFCFAD5}"/>
                </c:ext>
              </c:extLst>
            </c:dLbl>
            <c:dLbl>
              <c:idx val="3"/>
              <c:layout>
                <c:manualLayout>
                  <c:x val="2.1032555627116607E-2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156-42FB-AADF-E0B42DFCFAD5}"/>
                </c:ext>
              </c:extLst>
            </c:dLbl>
            <c:dLbl>
              <c:idx val="4"/>
              <c:layout>
                <c:manualLayout>
                  <c:x val="8.4175098165500187E-3"/>
                  <c:y val="8.3427174277811003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156-42FB-AADF-E0B42DFCFAD5}"/>
                </c:ext>
              </c:extLst>
            </c:dLbl>
            <c:dLbl>
              <c:idx val="5"/>
              <c:layout>
                <c:manualLayout>
                  <c:x val="1.407211961301672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156-42FB-AADF-E0B42DFCFAD5}"/>
                </c:ext>
              </c:extLst>
            </c:dLbl>
            <c:dLbl>
              <c:idx val="6"/>
              <c:layout>
                <c:manualLayout>
                  <c:x val="3.5178913981398822E-3"/>
                  <c:y val="-3.5831698512088882E-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156-42FB-AADF-E0B42DFCFAD5}"/>
                </c:ext>
              </c:extLst>
            </c:dLbl>
            <c:dLbl>
              <c:idx val="7"/>
              <c:layout>
                <c:manualLayout>
                  <c:x val="1.0554089709762567E-2"/>
                  <c:y val="-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156-42FB-AADF-E0B42DFCFAD5}"/>
                </c:ext>
              </c:extLst>
            </c:dLbl>
            <c:dLbl>
              <c:idx val="8"/>
              <c:layout>
                <c:manualLayout>
                  <c:x val="1.583113456464380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156-42FB-AADF-E0B42DFCFAD5}"/>
                </c:ext>
              </c:extLst>
            </c:dLbl>
            <c:dLbl>
              <c:idx val="9"/>
              <c:layout>
                <c:manualLayout>
                  <c:x val="2.0202020202020211E-2"/>
                  <c:y val="9.101251422070433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156-42FB-AADF-E0B42DFCFAD5}"/>
                </c:ext>
              </c:extLst>
            </c:dLbl>
            <c:dLbl>
              <c:idx val="10"/>
              <c:layout>
                <c:manualLayout>
                  <c:x val="1.3845525246019787E-2"/>
                  <c:y val="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156-42FB-AADF-E0B42DFCFAD5}"/>
                </c:ext>
              </c:extLst>
            </c:dLbl>
            <c:dLbl>
              <c:idx val="11"/>
              <c:layout>
                <c:manualLayout>
                  <c:x val="1.2313104661389625E-2"/>
                  <c:y val="-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156-42FB-AADF-E0B42DFCFAD5}"/>
                </c:ext>
              </c:extLst>
            </c:dLbl>
            <c:dLbl>
              <c:idx val="12"/>
              <c:layout>
                <c:manualLayout>
                  <c:x val="1.2313104661389625E-2"/>
                  <c:y val="-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156-42FB-AADF-E0B42DFCFA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'%NegatDisc_9_1e2P '!$B$7:$N$7</c:f>
              <c:strCache>
                <c:ptCount val="13"/>
                <c:pt idx="0">
                  <c:v>Port.</c:v>
                </c:pt>
                <c:pt idx="1">
                  <c:v>Ing. I</c:v>
                </c:pt>
                <c:pt idx="2">
                  <c:v>Fran. 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'%NegatDisc_9_1e2P '!$B$9:$N$9</c:f>
              <c:numCache>
                <c:formatCode>0.0%</c:formatCode>
                <c:ptCount val="13"/>
                <c:pt idx="0">
                  <c:v>0.1067000000000001</c:v>
                </c:pt>
                <c:pt idx="1">
                  <c:v>0</c:v>
                </c:pt>
                <c:pt idx="2">
                  <c:v>0.25330000000000008</c:v>
                </c:pt>
                <c:pt idx="3">
                  <c:v>2.6700000000000002E-2</c:v>
                </c:pt>
                <c:pt idx="4">
                  <c:v>0.18670000000000025</c:v>
                </c:pt>
                <c:pt idx="5">
                  <c:v>0.32000000000000045</c:v>
                </c:pt>
                <c:pt idx="6">
                  <c:v>0.12000000000000002</c:v>
                </c:pt>
                <c:pt idx="7">
                  <c:v>0.14670000000000019</c:v>
                </c:pt>
                <c:pt idx="8">
                  <c:v>0</c:v>
                </c:pt>
                <c:pt idx="9">
                  <c:v>0</c:v>
                </c:pt>
                <c:pt idx="10">
                  <c:v>4.0000000000000022E-2</c:v>
                </c:pt>
                <c:pt idx="11">
                  <c:v>0</c:v>
                </c:pt>
                <c:pt idx="12">
                  <c:v>2.6700000000000002E-2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7A-4CD8-BE9C-42E05DB01526}"/>
            </c:ext>
          </c:extLst>
        </c:ser>
        <c:dLbls/>
        <c:axId val="117528064"/>
        <c:axId val="117529600"/>
      </c:barChart>
      <c:catAx>
        <c:axId val="11752806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pt-PT"/>
          </a:p>
        </c:txPr>
        <c:crossAx val="117529600"/>
        <c:crosses val="autoZero"/>
        <c:lblAlgn val="ctr"/>
        <c:lblOffset val="100"/>
        <c:tickLblSkip val="1"/>
        <c:tickMarkSkip val="1"/>
      </c:catAx>
      <c:valAx>
        <c:axId val="117529600"/>
        <c:scaling>
          <c:orientation val="minMax"/>
        </c:scaling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7528064"/>
        <c:crosses val="autoZero"/>
        <c:crossBetween val="between"/>
        <c:majorUnit val="0.1"/>
      </c:valAx>
      <c:spPr>
        <a:noFill/>
        <a:ln w="3175">
          <a:noFill/>
        </a:ln>
      </c:spPr>
    </c:plotArea>
    <c:legend>
      <c:legendPos val="r"/>
      <c:layout>
        <c:manualLayout>
          <c:xMode val="edge"/>
          <c:yMode val="edge"/>
          <c:x val="0.39739123518651082"/>
          <c:y val="0.10763842233031452"/>
          <c:w val="0.19647127442403034"/>
          <c:h val="0.11965709064523947"/>
        </c:manualLayout>
      </c:layout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</c:chart>
  <c:spPr>
    <a:noFill/>
    <a:ln w="12700">
      <a:noFill/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/>
            </a:pPr>
            <a:r>
              <a:rPr lang="pt-PT"/>
              <a:t>Classificações inferiores a 3</a:t>
            </a:r>
          </a:p>
        </c:rich>
      </c:tx>
      <c:layout>
        <c:manualLayout>
          <c:xMode val="edge"/>
          <c:yMode val="edge"/>
          <c:x val="0.32504670024355153"/>
          <c:y val="6.485084306095979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915094339622641"/>
          <c:y val="0.26468250679191418"/>
          <c:w val="0.81839622641509702"/>
          <c:h val="0.53503062117235256"/>
        </c:manualLayout>
      </c:layout>
      <c:barChart>
        <c:barDir val="col"/>
        <c:grouping val="clustered"/>
        <c:ser>
          <c:idx val="0"/>
          <c:order val="0"/>
          <c:tx>
            <c:strRef>
              <c:f>'9º- 1_2P  '!$A$10</c:f>
              <c:strCache>
                <c:ptCount val="1"/>
                <c:pt idx="0">
                  <c:v>% negativas 1º Período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3.0030030030030051E-3"/>
                  <c:y val="3.208546300133542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CBC-4BC3-9AFF-983EC8118235}"/>
                </c:ext>
              </c:extLst>
            </c:dLbl>
            <c:dLbl>
              <c:idx val="1"/>
              <c:layout>
                <c:manualLayout>
                  <c:x val="-1.498829538199617E-2"/>
                  <c:y val="-1.40452180319565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BC-4BC3-9AFF-983EC8118235}"/>
                </c:ext>
              </c:extLst>
            </c:dLbl>
            <c:dLbl>
              <c:idx val="3"/>
              <c:layout>
                <c:manualLayout>
                  <c:x val="-8.6871911281360108E-3"/>
                  <c:y val="3.050605516415711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CBC-4BC3-9AFF-983EC8118235}"/>
                </c:ext>
              </c:extLst>
            </c:dLbl>
            <c:dLbl>
              <c:idx val="5"/>
              <c:layout>
                <c:manualLayout>
                  <c:x val="-2.1021021021021036E-2"/>
                  <c:y val="1.888842842013172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CBC-4BC3-9AFF-983EC8118235}"/>
                </c:ext>
              </c:extLst>
            </c:dLbl>
            <c:spPr>
              <a:noFill/>
              <a:ln w="25400">
                <a:noFill/>
              </a:ln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'9º- 1_2P  '!$B$7:$E$7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Escola</c:v>
                </c:pt>
              </c:strCache>
            </c:strRef>
          </c:cat>
          <c:val>
            <c:numRef>
              <c:f>'9º- 1_2P  '!$B$10:$E$10</c:f>
              <c:numCache>
                <c:formatCode>0.0%</c:formatCode>
                <c:ptCount val="4"/>
                <c:pt idx="0">
                  <c:v>6.59E-2</c:v>
                </c:pt>
                <c:pt idx="1">
                  <c:v>9.2300000000000021E-2</c:v>
                </c:pt>
                <c:pt idx="2">
                  <c:v>0.15680000000000019</c:v>
                </c:pt>
                <c:pt idx="3">
                  <c:v>0.1049729729729731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182-457E-BAA1-92CE47CECB8D}"/>
            </c:ext>
          </c:extLst>
        </c:ser>
        <c:ser>
          <c:idx val="1"/>
          <c:order val="1"/>
          <c:tx>
            <c:strRef>
              <c:f>'9º- 1_2P  '!$A$9</c:f>
              <c:strCache>
                <c:ptCount val="1"/>
                <c:pt idx="0">
                  <c:v>% negativas 2º Período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2.6946395214111799E-2"/>
                  <c:y val="1.271354238614909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C4-405A-8DBD-D1A307D3A8E4}"/>
                </c:ext>
              </c:extLst>
            </c:dLbl>
            <c:dLbl>
              <c:idx val="1"/>
              <c:layout>
                <c:manualLayout>
                  <c:x val="1.1904761904761921E-2"/>
                  <c:y val="-1.512859304084731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C4-405A-8DBD-D1A307D3A8E4}"/>
                </c:ext>
              </c:extLst>
            </c:dLbl>
            <c:dLbl>
              <c:idx val="2"/>
              <c:layout>
                <c:manualLayout>
                  <c:x val="3.590196495708308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C4-405A-8DBD-D1A307D3A8E4}"/>
                </c:ext>
              </c:extLst>
            </c:dLbl>
            <c:dLbl>
              <c:idx val="3"/>
              <c:layout>
                <c:manualLayout>
                  <c:x val="1.7776595493130945E-2"/>
                  <c:y val="2.500207210940742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C4-405A-8DBD-D1A307D3A8E4}"/>
                </c:ext>
              </c:extLst>
            </c:dLbl>
            <c:dLbl>
              <c:idx val="4"/>
              <c:layout>
                <c:manualLayout>
                  <c:x val="1.801801801801802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78-4F1C-9F3D-80446C8BD464}"/>
                </c:ext>
              </c:extLst>
            </c:dLbl>
            <c:dLbl>
              <c:idx val="5"/>
              <c:layout>
                <c:manualLayout>
                  <c:x val="2.1021021021020953E-2"/>
                  <c:y val="-2.923976608187136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78-4F1C-9F3D-80446C8BD464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'9º- 1_2P  '!$B$7:$E$7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Escola</c:v>
                </c:pt>
              </c:strCache>
            </c:strRef>
          </c:cat>
          <c:val>
            <c:numRef>
              <c:f>'9º- 1_2P  '!$B$9:$E$9</c:f>
              <c:numCache>
                <c:formatCode>0.0%</c:formatCode>
                <c:ptCount val="4"/>
                <c:pt idx="0">
                  <c:v>6.8699999999999997E-2</c:v>
                </c:pt>
                <c:pt idx="1">
                  <c:v>6.5400000000000014E-2</c:v>
                </c:pt>
                <c:pt idx="2">
                  <c:v>0.14250000000000004</c:v>
                </c:pt>
                <c:pt idx="3">
                  <c:v>9.4388E-2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182-457E-BAA1-92CE47CECB8D}"/>
            </c:ext>
          </c:extLst>
        </c:ser>
        <c:dLbls>
          <c:showVal val="1"/>
        </c:dLbls>
        <c:axId val="117483392"/>
        <c:axId val="117575680"/>
      </c:barChart>
      <c:catAx>
        <c:axId val="1174833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pt-PT" sz="1050"/>
                  <a:t>Turmas</a:t>
                </a:r>
              </a:p>
            </c:rich>
          </c:tx>
          <c:layout>
            <c:manualLayout>
              <c:xMode val="edge"/>
              <c:yMode val="edge"/>
              <c:x val="0.50707550069754792"/>
              <c:y val="0.885316572270571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7575680"/>
        <c:crosses val="autoZero"/>
        <c:lblAlgn val="ctr"/>
        <c:lblOffset val="100"/>
        <c:tickLblSkip val="1"/>
        <c:tickMarkSkip val="1"/>
      </c:catAx>
      <c:valAx>
        <c:axId val="117575680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7483392"/>
        <c:crosses val="autoZero"/>
        <c:crossBetween val="between"/>
      </c:valAx>
      <c:spPr>
        <a:noFill/>
        <a:ln w="3175">
          <a:noFill/>
        </a:ln>
      </c:spPr>
    </c:plotArea>
    <c:legend>
      <c:legendPos val="t"/>
      <c:layout/>
    </c:legend>
    <c:plotVisOnly val="1"/>
    <c:dispBlanksAs val="gap"/>
  </c:chart>
  <c:spPr>
    <a:noFill/>
    <a:ln w="12700">
      <a:noFill/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plotArea>
      <c:layout>
        <c:manualLayout>
          <c:layoutTarget val="inner"/>
          <c:xMode val="edge"/>
          <c:yMode val="edge"/>
          <c:x val="0.10402535657686222"/>
          <c:y val="0.23744292237442963"/>
          <c:w val="0.87484416270470278"/>
          <c:h val="0.47485240714773741"/>
        </c:manualLayout>
      </c:layout>
      <c:barChart>
        <c:barDir val="col"/>
        <c:grouping val="clustered"/>
        <c:ser>
          <c:idx val="0"/>
          <c:order val="0"/>
          <c:tx>
            <c:strRef>
              <c:f>'nºclassif&lt;3poraluno_9'!$C$8</c:f>
              <c:strCache>
                <c:ptCount val="1"/>
                <c:pt idx="0">
                  <c:v>Turma A</c:v>
                </c:pt>
              </c:strCache>
            </c:strRef>
          </c:tx>
          <c:spPr>
            <a:solidFill>
              <a:srgbClr val="002060"/>
            </a:solidFill>
            <a:ln w="6350">
              <a:solidFill>
                <a:sysClr val="windowText" lastClr="000000"/>
              </a:solidFill>
            </a:ln>
          </c:spPr>
          <c:dLbls>
            <c:spPr>
              <a:noFill/>
              <a:ln>
                <a:noFill/>
              </a:ln>
              <a:effectLst/>
            </c:sp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'nºclassif&lt;3poraluno_9'!$B$10:$B$15</c:f>
              <c:strCache>
                <c:ptCount val="6"/>
                <c:pt idx="0">
                  <c:v>nenhuma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mais de 4</c:v>
                </c:pt>
              </c:strCache>
            </c:strRef>
          </c:cat>
          <c:val>
            <c:numRef>
              <c:f>'nºclassif&lt;3poraluno_9'!$C$10:$C$15</c:f>
              <c:numCache>
                <c:formatCode>General</c:formatCode>
                <c:ptCount val="6"/>
                <c:pt idx="0">
                  <c:v>15</c:v>
                </c:pt>
                <c:pt idx="1">
                  <c:v>5</c:v>
                </c:pt>
                <c:pt idx="2">
                  <c:v>5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8A-4278-8EC5-33BCE8451DAF}"/>
            </c:ext>
          </c:extLst>
        </c:ser>
        <c:ser>
          <c:idx val="1"/>
          <c:order val="1"/>
          <c:tx>
            <c:strRef>
              <c:f>'nºclassif&lt;3poraluno_9'!$D$8</c:f>
              <c:strCache>
                <c:ptCount val="1"/>
                <c:pt idx="0">
                  <c:v>Turma B</c:v>
                </c:pt>
              </c:strCache>
            </c:strRef>
          </c:tx>
          <c:spPr>
            <a:solidFill>
              <a:srgbClr val="00B0F0"/>
            </a:solidFill>
            <a:ln w="6350">
              <a:solidFill>
                <a:sysClr val="windowText" lastClr="000000"/>
              </a:solidFill>
            </a:ln>
          </c:spPr>
          <c:dLbls>
            <c:spPr>
              <a:noFill/>
              <a:ln>
                <a:noFill/>
              </a:ln>
              <a:effectLst/>
            </c:sp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'nºclassif&lt;3poraluno_9'!$B$10:$B$15</c:f>
              <c:strCache>
                <c:ptCount val="6"/>
                <c:pt idx="0">
                  <c:v>nenhuma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mais de 4</c:v>
                </c:pt>
              </c:strCache>
            </c:strRef>
          </c:cat>
          <c:val>
            <c:numRef>
              <c:f>'nºclassif&lt;3poraluno_9'!$D$10:$D$15</c:f>
              <c:numCache>
                <c:formatCode>General</c:formatCode>
                <c:ptCount val="6"/>
                <c:pt idx="0">
                  <c:v>14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F8A-4278-8EC5-33BCE8451DAF}"/>
            </c:ext>
          </c:extLst>
        </c:ser>
        <c:ser>
          <c:idx val="2"/>
          <c:order val="2"/>
          <c:tx>
            <c:strRef>
              <c:f>'nºclassif&lt;3poraluno_9'!$E$8</c:f>
              <c:strCache>
                <c:ptCount val="1"/>
                <c:pt idx="0">
                  <c:v>Turma C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'nºclassif&lt;3poraluno_9'!$B$10:$B$15</c:f>
              <c:strCache>
                <c:ptCount val="6"/>
                <c:pt idx="0">
                  <c:v>nenhuma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mais de 4</c:v>
                </c:pt>
              </c:strCache>
            </c:strRef>
          </c:cat>
          <c:val>
            <c:numRef>
              <c:f>'nºclassif&lt;3poraluno_9'!$E$10:$E$15</c:f>
              <c:numCache>
                <c:formatCode>General</c:formatCode>
                <c:ptCount val="6"/>
                <c:pt idx="0">
                  <c:v>14</c:v>
                </c:pt>
                <c:pt idx="1">
                  <c:v>3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480-40CF-9BE4-E74387EA8225}"/>
            </c:ext>
          </c:extLst>
        </c:ser>
        <c:dLbls>
          <c:showVal val="1"/>
        </c:dLbls>
        <c:gapWidth val="219"/>
        <c:overlap val="-27"/>
        <c:axId val="117772288"/>
        <c:axId val="117774208"/>
      </c:barChart>
      <c:catAx>
        <c:axId val="1177722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PT"/>
                  <a:t>Nº de negativas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pt-PT"/>
          </a:p>
        </c:txPr>
        <c:crossAx val="117774208"/>
        <c:crosses val="autoZero"/>
        <c:auto val="1"/>
        <c:lblAlgn val="ctr"/>
        <c:lblOffset val="100"/>
      </c:catAx>
      <c:valAx>
        <c:axId val="11777420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PT"/>
                  <a:t>Nº de alunos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pt-PT"/>
          </a:p>
        </c:txPr>
        <c:crossAx val="11777228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5807398786468225"/>
          <c:y val="6.065632900181956E-2"/>
          <c:w val="0.33181660029217036"/>
          <c:h val="7.0132199732702127E-2"/>
        </c:manualLayout>
      </c:layout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pt-PT"/>
        </a:p>
      </c:txPr>
    </c:legend>
    <c:plotVisOnly val="1"/>
    <c:dispBlanksAs val="gap"/>
  </c:chart>
  <c:spPr>
    <a:solidFill>
      <a:schemeClr val="bg1"/>
    </a:solidFill>
    <a:ln w="9525" cap="flat" cmpd="sng" algn="ctr">
      <a:noFill/>
      <a:round/>
    </a:ln>
    <a:effectLst>
      <a:softEdge rad="0"/>
    </a:effectLst>
  </c:spPr>
  <c:txPr>
    <a:bodyPr/>
    <a:lstStyle/>
    <a:p>
      <a:pPr>
        <a:defRPr>
          <a:latin typeface="Klavika Rg" panose="02000000000000000000" pitchFamily="50" charset="0"/>
        </a:defRPr>
      </a:pPr>
      <a:endParaRPr lang="pt-PT"/>
    </a:p>
  </c:txPr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r>
              <a:rPr lang="pt-PT" sz="1200"/>
              <a:t>Classificação média das disciplinas do 10º ano - 1º e 2º Períodos -  2024/2025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7.4755269739192581E-2"/>
          <c:y val="0.17558185404339249"/>
          <c:w val="0.81758637083547836"/>
          <c:h val="0.65140039447731768"/>
        </c:manualLayout>
      </c:layout>
      <c:barChart>
        <c:barDir val="col"/>
        <c:grouping val="clustered"/>
        <c:ser>
          <c:idx val="0"/>
          <c:order val="0"/>
          <c:tx>
            <c:strRef>
              <c:f>Média_1_2!$C$10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-4.287245444801730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4C6-4C28-A523-819C8A9C8F48}"/>
                </c:ext>
              </c:extLst>
            </c:dLbl>
            <c:dLbl>
              <c:idx val="1"/>
              <c:layout>
                <c:manualLayout>
                  <c:x val="-1.429081814933907E-3"/>
                  <c:y val="7.889546351084830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C6-4C28-A523-819C8A9C8F48}"/>
                </c:ext>
              </c:extLst>
            </c:dLbl>
            <c:dLbl>
              <c:idx val="6"/>
              <c:layout>
                <c:manualLayout>
                  <c:x val="-7.145409074669537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4C6-4C28-A523-819C8A9C8F48}"/>
                </c:ext>
              </c:extLst>
            </c:dLbl>
            <c:dLbl>
              <c:idx val="10"/>
              <c:layout>
                <c:manualLayout>
                  <c:x val="-8.5744908896034575E-3"/>
                  <c:y val="7.889546351084830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C6-4C28-A523-819C8A9C8F48}"/>
                </c:ext>
              </c:extLst>
            </c:dLbl>
            <c:dLbl>
              <c:idx val="11"/>
              <c:layout>
                <c:manualLayout>
                  <c:x val="-4.287245444801730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4C6-4C28-A523-819C8A9C8F48}"/>
                </c:ext>
              </c:extLst>
            </c:dLbl>
            <c:dLbl>
              <c:idx val="12"/>
              <c:layout>
                <c:manualLayout>
                  <c:x val="-5.7164397858627041E-3"/>
                  <c:y val="-1.1834319526627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4C6-4C28-A523-819C8A9C8F48}"/>
                </c:ext>
              </c:extLst>
            </c:dLbl>
            <c:dLbl>
              <c:idx val="13"/>
              <c:layout>
                <c:manualLayout>
                  <c:x val="-7.145409074669537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4C6-4C28-A523-819C8A9C8F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Média_1_2!$D$10:$Q$10</c:f>
              <c:numCache>
                <c:formatCode>0.0</c:formatCode>
                <c:ptCount val="14"/>
                <c:pt idx="0">
                  <c:v>13.7</c:v>
                </c:pt>
                <c:pt idx="1">
                  <c:v>15.5</c:v>
                </c:pt>
                <c:pt idx="2">
                  <c:v>13.5</c:v>
                </c:pt>
                <c:pt idx="3">
                  <c:v>14.1</c:v>
                </c:pt>
                <c:pt idx="4">
                  <c:v>15.1</c:v>
                </c:pt>
                <c:pt idx="5">
                  <c:v>12.7</c:v>
                </c:pt>
                <c:pt idx="6">
                  <c:v>11.2</c:v>
                </c:pt>
                <c:pt idx="7">
                  <c:v>14.2</c:v>
                </c:pt>
                <c:pt idx="8">
                  <c:v>13.7</c:v>
                </c:pt>
                <c:pt idx="9">
                  <c:v>13.7</c:v>
                </c:pt>
                <c:pt idx="10">
                  <c:v>11.4</c:v>
                </c:pt>
                <c:pt idx="11">
                  <c:v>11.3</c:v>
                </c:pt>
                <c:pt idx="12">
                  <c:v>12</c:v>
                </c:pt>
                <c:pt idx="13">
                  <c:v>12.4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4C6-4C28-A523-819C8A9C8F48}"/>
            </c:ext>
          </c:extLst>
        </c:ser>
        <c:ser>
          <c:idx val="1"/>
          <c:order val="1"/>
          <c:tx>
            <c:strRef>
              <c:f>Média_1_2!$C$8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4.287245444801717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4C6-4C28-A523-819C8A9C8F48}"/>
                </c:ext>
              </c:extLst>
            </c:dLbl>
            <c:dLbl>
              <c:idx val="1"/>
              <c:layout>
                <c:manualLayout>
                  <c:x val="8.5744908896034575E-3"/>
                  <c:y val="1.1834319526627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4C6-4C28-A523-819C8A9C8F48}"/>
                </c:ext>
              </c:extLst>
            </c:dLbl>
            <c:dLbl>
              <c:idx val="3"/>
              <c:layout>
                <c:manualLayout>
                  <c:x val="1.0003572704537375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4C6-4C28-A523-819C8A9C8F48}"/>
                </c:ext>
              </c:extLst>
            </c:dLbl>
            <c:dLbl>
              <c:idx val="4"/>
              <c:layout>
                <c:manualLayout>
                  <c:x val="1.2861736334405167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4C6-4C28-A523-819C8A9C8F48}"/>
                </c:ext>
              </c:extLst>
            </c:dLbl>
            <c:dLbl>
              <c:idx val="5"/>
              <c:layout>
                <c:manualLayout>
                  <c:x val="4.2872454448017305E-3"/>
                  <c:y val="-1.972386587771209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4C6-4C28-A523-819C8A9C8F48}"/>
                </c:ext>
              </c:extLst>
            </c:dLbl>
            <c:dLbl>
              <c:idx val="7"/>
              <c:layout>
                <c:manualLayout>
                  <c:x val="7.145409074669537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4C6-4C28-A523-819C8A9C8F48}"/>
                </c:ext>
              </c:extLst>
            </c:dLbl>
            <c:dLbl>
              <c:idx val="8"/>
              <c:layout>
                <c:manualLayout>
                  <c:x val="8.574490889603457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4C6-4C28-A523-819C8A9C8F48}"/>
                </c:ext>
              </c:extLst>
            </c:dLbl>
            <c:dLbl>
              <c:idx val="9"/>
              <c:layout>
                <c:manualLayout>
                  <c:x val="8.574490889603457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4C6-4C28-A523-819C8A9C8F48}"/>
                </c:ext>
              </c:extLst>
            </c:dLbl>
            <c:dLbl>
              <c:idx val="10"/>
              <c:layout>
                <c:manualLayout>
                  <c:x val="5.7163272597356291E-3"/>
                  <c:y val="3.6160003052364811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4C6-4C28-A523-819C8A9C8F48}"/>
                </c:ext>
              </c:extLst>
            </c:dLbl>
            <c:dLbl>
              <c:idx val="11"/>
              <c:layout>
                <c:manualLayout>
                  <c:x val="4.287245444801730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4C6-4C28-A523-819C8A9C8F48}"/>
                </c:ext>
              </c:extLst>
            </c:dLbl>
            <c:dLbl>
              <c:idx val="12"/>
              <c:layout>
                <c:manualLayout>
                  <c:x val="5.7163272597356291E-3"/>
                  <c:y val="1.18343195266271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4C6-4C28-A523-819C8A9C8F48}"/>
                </c:ext>
              </c:extLst>
            </c:dLbl>
            <c:dLbl>
              <c:idx val="13"/>
              <c:layout>
                <c:manualLayout>
                  <c:x val="7.1454090746695372E-3"/>
                  <c:y val="1.577909270216962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4C6-4C28-A523-819C8A9C8F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Média_1_2!$D$6:$Q$6</c:f>
              <c:strCache>
                <c:ptCount val="14"/>
                <c:pt idx="0">
                  <c:v>Port</c:v>
                </c:pt>
                <c:pt idx="1">
                  <c:v>Ingl</c:v>
                </c:pt>
                <c:pt idx="2">
                  <c:v>Filosof</c:v>
                </c:pt>
                <c:pt idx="3">
                  <c:v>E.Fis</c:v>
                </c:pt>
                <c:pt idx="4">
                  <c:v>Des.A</c:v>
                </c:pt>
                <c:pt idx="5">
                  <c:v>G.D.A</c:v>
                </c:pt>
                <c:pt idx="6">
                  <c:v>H.C.Art.</c:v>
                </c:pt>
                <c:pt idx="7">
                  <c:v>Mat.A</c:v>
                </c:pt>
                <c:pt idx="8">
                  <c:v>F.Q.A</c:v>
                </c:pt>
                <c:pt idx="9">
                  <c:v>B.Geol</c:v>
                </c:pt>
                <c:pt idx="10">
                  <c:v>HistA</c:v>
                </c:pt>
                <c:pt idx="11">
                  <c:v>GeogA</c:v>
                </c:pt>
                <c:pt idx="12">
                  <c:v>MACS</c:v>
                </c:pt>
                <c:pt idx="13">
                  <c:v>EconA</c:v>
                </c:pt>
              </c:strCache>
            </c:strRef>
          </c:cat>
          <c:val>
            <c:numRef>
              <c:f>Média_1_2!$D$8:$Q$8</c:f>
              <c:numCache>
                <c:formatCode>0.0</c:formatCode>
                <c:ptCount val="14"/>
                <c:pt idx="0">
                  <c:v>13.7</c:v>
                </c:pt>
                <c:pt idx="1">
                  <c:v>15.3</c:v>
                </c:pt>
                <c:pt idx="2">
                  <c:v>13.6</c:v>
                </c:pt>
                <c:pt idx="3">
                  <c:v>16.2</c:v>
                </c:pt>
                <c:pt idx="4">
                  <c:v>15.1</c:v>
                </c:pt>
                <c:pt idx="5">
                  <c:v>12.5</c:v>
                </c:pt>
                <c:pt idx="6">
                  <c:v>12.7</c:v>
                </c:pt>
                <c:pt idx="7">
                  <c:v>13</c:v>
                </c:pt>
                <c:pt idx="8">
                  <c:v>13.5</c:v>
                </c:pt>
                <c:pt idx="9">
                  <c:v>14.5</c:v>
                </c:pt>
                <c:pt idx="10">
                  <c:v>11.7</c:v>
                </c:pt>
                <c:pt idx="11">
                  <c:v>12.1</c:v>
                </c:pt>
                <c:pt idx="12">
                  <c:v>12</c:v>
                </c:pt>
                <c:pt idx="13">
                  <c:v>12.4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24C6-4C28-A523-819C8A9C8F48}"/>
            </c:ext>
          </c:extLst>
        </c:ser>
        <c:dLbls/>
        <c:axId val="117882880"/>
        <c:axId val="117884416"/>
      </c:barChart>
      <c:catAx>
        <c:axId val="11788288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7884416"/>
        <c:crosses val="autoZero"/>
        <c:auto val="1"/>
        <c:lblAlgn val="ctr"/>
        <c:lblOffset val="100"/>
      </c:catAx>
      <c:valAx>
        <c:axId val="117884416"/>
        <c:scaling>
          <c:orientation val="minMax"/>
          <c:max val="18"/>
          <c:min val="0"/>
        </c:scaling>
        <c:axPos val="l"/>
        <c:majorGridlines/>
        <c:numFmt formatCode="0.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7882880"/>
        <c:crosses val="autoZero"/>
        <c:crossBetween val="between"/>
        <c:majorUnit val="3"/>
      </c:valAx>
      <c:spPr>
        <a:ln w="3175">
          <a:noFill/>
        </a:ln>
      </c:spPr>
    </c:plotArea>
    <c:legend>
      <c:legendPos val="r"/>
      <c:layout>
        <c:manualLayout>
          <c:xMode val="edge"/>
          <c:yMode val="edge"/>
          <c:x val="0.43074821435101962"/>
          <c:y val="0.11383683548432186"/>
          <c:w val="0.20626500465576877"/>
          <c:h val="5.6389134790103906E-2"/>
        </c:manualLayout>
      </c:layout>
      <c:txPr>
        <a:bodyPr/>
        <a:lstStyle/>
        <a:p>
          <a:pPr>
            <a:defRPr sz="1200"/>
          </a:pPr>
          <a:endParaRPr lang="pt-PT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Klavika Rg"/>
          <a:ea typeface="Klavika Rg"/>
          <a:cs typeface="Klavika Rg"/>
        </a:defRPr>
      </a:pPr>
      <a:endParaRPr lang="pt-PT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r>
              <a:rPr lang="pt-PT" sz="1200"/>
              <a:t>Percentagem de negativas nas disciplinas do 10º ano - 1º e 2º Períodos -  2024/2025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3695218841037833E-2"/>
          <c:y val="0.22166957113075572"/>
          <c:w val="0.91449563835784264"/>
          <c:h val="0.58533015630898644"/>
        </c:manualLayout>
      </c:layout>
      <c:barChart>
        <c:barDir val="col"/>
        <c:grouping val="clustered"/>
        <c:ser>
          <c:idx val="0"/>
          <c:order val="0"/>
          <c:tx>
            <c:strRef>
              <c:f>'%negatDisc_1_2'!$B$10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-2.9492592714725862E-3"/>
                  <c:y val="-1.941062020752562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06D-453B-AB7A-20342FD286CA}"/>
                </c:ext>
              </c:extLst>
            </c:dLbl>
            <c:dLbl>
              <c:idx val="1"/>
              <c:layout>
                <c:manualLayout>
                  <c:x val="-6.3726563866185401E-3"/>
                  <c:y val="8.607199278350744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6D-453B-AB7A-20342FD286CA}"/>
                </c:ext>
              </c:extLst>
            </c:dLbl>
            <c:dLbl>
              <c:idx val="2"/>
              <c:layout>
                <c:manualLayout>
                  <c:x val="-3.1863281933092631E-3"/>
                  <c:y val="-4.303599639175362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06D-453B-AB7A-20342FD286CA}"/>
                </c:ext>
              </c:extLst>
            </c:dLbl>
            <c:dLbl>
              <c:idx val="4"/>
              <c:layout>
                <c:manualLayout>
                  <c:x val="-6.3726563866185401E-3"/>
                  <c:y val="-4.3035996391753723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6D-453B-AB7A-20342FD286CA}"/>
                </c:ext>
              </c:extLst>
            </c:dLbl>
            <c:dLbl>
              <c:idx val="5"/>
              <c:layout>
                <c:manualLayout>
                  <c:x val="-1.1797037085890326E-2"/>
                  <c:y val="-7.1171451915574978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06D-453B-AB7A-20342FD286CA}"/>
                </c:ext>
              </c:extLst>
            </c:dLbl>
            <c:dLbl>
              <c:idx val="7"/>
              <c:layout>
                <c:manualLayout>
                  <c:x val="-1.4101383945271426E-2"/>
                  <c:y val="1.16464894487258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6D-453B-AB7A-20342FD286CA}"/>
                </c:ext>
              </c:extLst>
            </c:dLbl>
            <c:dLbl>
              <c:idx val="11"/>
              <c:layout>
                <c:manualLayout>
                  <c:x val="0"/>
                  <c:y val="-1.94106202075254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06D-453B-AB7A-20342FD286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'%negatDisc_1_2'!$C$10:$P$10</c:f>
              <c:numCache>
                <c:formatCode>0.0%</c:formatCode>
                <c:ptCount val="14"/>
                <c:pt idx="0">
                  <c:v>4.1000000000000002E-2</c:v>
                </c:pt>
                <c:pt idx="1">
                  <c:v>5.1000000000000004E-2</c:v>
                </c:pt>
                <c:pt idx="2">
                  <c:v>0.1090000000000001</c:v>
                </c:pt>
                <c:pt idx="3">
                  <c:v>0</c:v>
                </c:pt>
                <c:pt idx="4">
                  <c:v>4.2000000000000023E-2</c:v>
                </c:pt>
                <c:pt idx="5">
                  <c:v>0.24400000000000019</c:v>
                </c:pt>
                <c:pt idx="6">
                  <c:v>0.29200000000000031</c:v>
                </c:pt>
                <c:pt idx="7">
                  <c:v>8.7000000000000022E-2</c:v>
                </c:pt>
                <c:pt idx="8">
                  <c:v>4.0000000000000022E-2</c:v>
                </c:pt>
                <c:pt idx="9">
                  <c:v>6.1000000000000013E-2</c:v>
                </c:pt>
                <c:pt idx="10">
                  <c:v>0.26200000000000001</c:v>
                </c:pt>
                <c:pt idx="11">
                  <c:v>0.29800000000000032</c:v>
                </c:pt>
                <c:pt idx="12">
                  <c:v>0.26500000000000001</c:v>
                </c:pt>
                <c:pt idx="13">
                  <c:v>0.1070000000000001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306D-453B-AB7A-20342FD286CA}"/>
            </c:ext>
          </c:extLst>
        </c:ser>
        <c:ser>
          <c:idx val="1"/>
          <c:order val="1"/>
          <c:tx>
            <c:strRef>
              <c:f>'%negatDisc_1_2'!$B$8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0"/>
                  <c:y val="-2.582159783505225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06D-453B-AB7A-20342FD286CA}"/>
                </c:ext>
              </c:extLst>
            </c:dLbl>
            <c:dLbl>
              <c:idx val="1"/>
              <c:layout>
                <c:manualLayout>
                  <c:x val="1.2745312773237051E-2"/>
                  <c:y val="8.607199278350744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06D-453B-AB7A-20342FD286CA}"/>
                </c:ext>
              </c:extLst>
            </c:dLbl>
            <c:dLbl>
              <c:idx val="2"/>
              <c:layout>
                <c:manualLayout>
                  <c:x val="2.0711133256510212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06D-453B-AB7A-20342FD286CA}"/>
                </c:ext>
              </c:extLst>
            </c:dLbl>
            <c:dLbl>
              <c:idx val="3"/>
              <c:layout>
                <c:manualLayout>
                  <c:x val="3.1863281933092631E-3"/>
                  <c:y val="-1.721439855670144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06D-453B-AB7A-20342FD286CA}"/>
                </c:ext>
              </c:extLst>
            </c:dLbl>
            <c:dLbl>
              <c:idx val="4"/>
              <c:layout>
                <c:manualLayout>
                  <c:x val="6.372656386618540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06D-453B-AB7A-20342FD286CA}"/>
                </c:ext>
              </c:extLst>
            </c:dLbl>
            <c:dLbl>
              <c:idx val="5"/>
              <c:layout>
                <c:manualLayout>
                  <c:x val="7.9658204832731856E-3"/>
                  <c:y val="-7.8898415276989685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06D-453B-AB7A-20342FD286CA}"/>
                </c:ext>
              </c:extLst>
            </c:dLbl>
            <c:dLbl>
              <c:idx val="6"/>
              <c:layout>
                <c:manualLayout>
                  <c:x val="9.5589845799278275E-3"/>
                  <c:y val="1.721439855670144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06D-453B-AB7A-20342FD286CA}"/>
                </c:ext>
              </c:extLst>
            </c:dLbl>
            <c:dLbl>
              <c:idx val="8"/>
              <c:layout>
                <c:manualLayout>
                  <c:x val="1.5931640966546312E-2"/>
                  <c:y val="8.607199278350744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06D-453B-AB7A-20342FD286CA}"/>
                </c:ext>
              </c:extLst>
            </c:dLbl>
            <c:dLbl>
              <c:idx val="9"/>
              <c:layout>
                <c:manualLayout>
                  <c:x val="1.1152148676582443E-2"/>
                  <c:y val="-4.303599639175441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06D-453B-AB7A-20342FD286CA}"/>
                </c:ext>
              </c:extLst>
            </c:dLbl>
            <c:dLbl>
              <c:idx val="10"/>
              <c:layout>
                <c:manualLayout>
                  <c:x val="1.115214867658244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06D-453B-AB7A-20342FD286CA}"/>
                </c:ext>
              </c:extLst>
            </c:dLbl>
            <c:dLbl>
              <c:idx val="11"/>
              <c:layout>
                <c:manualLayout>
                  <c:x val="9.5589845799278275E-3"/>
                  <c:y val="-8.607199278350744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06D-453B-AB7A-20342FD286CA}"/>
                </c:ext>
              </c:extLst>
            </c:dLbl>
            <c:dLbl>
              <c:idx val="12"/>
              <c:layout>
                <c:manualLayout>
                  <c:x val="4.7794922899640361E-3"/>
                  <c:y val="-1.29107989175260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06D-453B-AB7A-20342FD286CA}"/>
                </c:ext>
              </c:extLst>
            </c:dLbl>
            <c:dLbl>
              <c:idx val="13"/>
              <c:layout>
                <c:manualLayout>
                  <c:x val="1.1152148676582327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06D-453B-AB7A-20342FD286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'%negatDisc_1_2'!$C$6:$P$6</c:f>
              <c:strCache>
                <c:ptCount val="14"/>
                <c:pt idx="0">
                  <c:v>Port</c:v>
                </c:pt>
                <c:pt idx="1">
                  <c:v>Ingl</c:v>
                </c:pt>
                <c:pt idx="2">
                  <c:v>Filosof</c:v>
                </c:pt>
                <c:pt idx="3">
                  <c:v>E.Fis</c:v>
                </c:pt>
                <c:pt idx="4">
                  <c:v>Des.A</c:v>
                </c:pt>
                <c:pt idx="5">
                  <c:v>GD.A</c:v>
                </c:pt>
                <c:pt idx="6">
                  <c:v>H.C.Art.</c:v>
                </c:pt>
                <c:pt idx="7">
                  <c:v>Mat. A</c:v>
                </c:pt>
                <c:pt idx="8">
                  <c:v>F.Q.A</c:v>
                </c:pt>
                <c:pt idx="9">
                  <c:v>B.Geol</c:v>
                </c:pt>
                <c:pt idx="10">
                  <c:v>HistA</c:v>
                </c:pt>
                <c:pt idx="11">
                  <c:v>GeogA</c:v>
                </c:pt>
                <c:pt idx="12">
                  <c:v>MACS</c:v>
                </c:pt>
                <c:pt idx="13">
                  <c:v>EconA</c:v>
                </c:pt>
              </c:strCache>
            </c:strRef>
          </c:cat>
          <c:val>
            <c:numRef>
              <c:f>'%negatDisc_1_2'!$C$8:$P$8</c:f>
              <c:numCache>
                <c:formatCode>0.0%</c:formatCode>
                <c:ptCount val="14"/>
                <c:pt idx="0">
                  <c:v>5.0400000000000014E-2</c:v>
                </c:pt>
                <c:pt idx="1">
                  <c:v>5.7000000000000023E-2</c:v>
                </c:pt>
                <c:pt idx="2">
                  <c:v>7.6300000000000021E-2</c:v>
                </c:pt>
                <c:pt idx="3">
                  <c:v>0</c:v>
                </c:pt>
                <c:pt idx="4">
                  <c:v>4.1700000000000001E-2</c:v>
                </c:pt>
                <c:pt idx="5">
                  <c:v>0.26090000000000002</c:v>
                </c:pt>
                <c:pt idx="6">
                  <c:v>0.20830000000000001</c:v>
                </c:pt>
                <c:pt idx="7">
                  <c:v>0.17480000000000001</c:v>
                </c:pt>
                <c:pt idx="8">
                  <c:v>0.11860000000000002</c:v>
                </c:pt>
                <c:pt idx="9">
                  <c:v>1.0500000000000015E-2</c:v>
                </c:pt>
                <c:pt idx="10">
                  <c:v>0.17920000000000019</c:v>
                </c:pt>
                <c:pt idx="11">
                  <c:v>0.16539999999999999</c:v>
                </c:pt>
                <c:pt idx="12">
                  <c:v>0.24760000000000001</c:v>
                </c:pt>
                <c:pt idx="13">
                  <c:v>0.21430000000000018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306D-453B-AB7A-20342FD286CA}"/>
            </c:ext>
          </c:extLst>
        </c:ser>
        <c:dLbls/>
        <c:axId val="117972992"/>
        <c:axId val="117974528"/>
      </c:barChart>
      <c:catAx>
        <c:axId val="11797299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280000" vert="horz"/>
          <a:lstStyle/>
          <a:p>
            <a:pPr>
              <a:defRPr sz="1125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7974528"/>
        <c:crosses val="autoZero"/>
        <c:auto val="1"/>
        <c:lblAlgn val="ctr"/>
        <c:lblOffset val="100"/>
        <c:tickLblSkip val="1"/>
        <c:tickMarkSkip val="1"/>
      </c:catAx>
      <c:valAx>
        <c:axId val="117974528"/>
        <c:scaling>
          <c:orientation val="minMax"/>
          <c:max val="0.60000000000000064"/>
        </c:scaling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25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7972992"/>
        <c:crosses val="autoZero"/>
        <c:crossBetween val="between"/>
        <c:majorUnit val="0.1"/>
      </c:valAx>
      <c:spPr>
        <a:noFill/>
        <a:ln w="3175">
          <a:noFill/>
        </a:ln>
      </c:spPr>
    </c:plotArea>
    <c:legend>
      <c:legendPos val="r"/>
      <c:layout>
        <c:manualLayout>
          <c:xMode val="edge"/>
          <c:yMode val="edge"/>
          <c:x val="0.36132091474973305"/>
          <c:y val="0.11181739955768223"/>
          <c:w val="0.37320139865562235"/>
          <c:h val="7.6670421424433893E-2"/>
        </c:manualLayout>
      </c:layout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125" b="0" i="0" u="none" strike="noStrike" baseline="0">
          <a:solidFill>
            <a:srgbClr val="000000"/>
          </a:solidFill>
          <a:latin typeface="Klavika Rg"/>
          <a:ea typeface="Klavika Rg"/>
          <a:cs typeface="Klavika Rg"/>
        </a:defRPr>
      </a:pPr>
      <a:endParaRPr lang="pt-PT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r>
              <a:rPr lang="pt-PT"/>
              <a:t>Médias</a:t>
            </a:r>
          </a:p>
        </c:rich>
      </c:tx>
      <c:layout>
        <c:manualLayout>
          <c:xMode val="edge"/>
          <c:yMode val="edge"/>
          <c:x val="0.51113629089046686"/>
          <c:y val="9.192368864339718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921113689095169"/>
          <c:y val="0.2383326018673898"/>
          <c:w val="0.84918793503480283"/>
          <c:h val="0.48285701992169061"/>
        </c:manualLayout>
      </c:layout>
      <c:barChart>
        <c:barDir val="col"/>
        <c:grouping val="clustered"/>
        <c:ser>
          <c:idx val="0"/>
          <c:order val="0"/>
          <c:tx>
            <c:strRef>
              <c:f>Turmas_1_2!$B$13</c:f>
              <c:strCache>
                <c:ptCount val="1"/>
                <c:pt idx="0">
                  <c:v>Média 1º Período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prstDash val="solid"/>
            </a:ln>
          </c:spPr>
          <c:dLbls>
            <c:dLbl>
              <c:idx val="1"/>
              <c:layout>
                <c:manualLayout>
                  <c:x val="-1.7236425534502262E-3"/>
                  <c:y val="1.57825471539842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F5E-44A0-B16E-E89101A943FC}"/>
                </c:ext>
              </c:extLst>
            </c:dLbl>
            <c:dLbl>
              <c:idx val="2"/>
              <c:layout>
                <c:manualLayout>
                  <c:x val="-3.4472851069004521E-3"/>
                  <c:y val="2.630424525664041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5E-44A0-B16E-E89101A943FC}"/>
                </c:ext>
              </c:extLst>
            </c:dLbl>
            <c:dLbl>
              <c:idx val="3"/>
              <c:layout>
                <c:manualLayout>
                  <c:x val="-6.8945353922984865E-3"/>
                  <c:y val="1.57825471539842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F5E-44A0-B16E-E89101A943FC}"/>
                </c:ext>
              </c:extLst>
            </c:dLbl>
            <c:dLbl>
              <c:idx val="4"/>
              <c:layout>
                <c:manualLayout>
                  <c:x val="-5.170927660350671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5E-44A0-B16E-E89101A943FC}"/>
                </c:ext>
              </c:extLst>
            </c:dLbl>
            <c:dLbl>
              <c:idx val="5"/>
              <c:layout>
                <c:manualLayout>
                  <c:x val="-6.3525664368404835E-3"/>
                  <c:y val="1.57825471539842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F5E-44A0-B16E-E89101A943FC}"/>
                </c:ext>
              </c:extLst>
            </c:dLbl>
            <c:dLbl>
              <c:idx val="6"/>
              <c:layout>
                <c:manualLayout>
                  <c:x val="-9.9353888971144572E-3"/>
                  <c:y val="2.630424525664041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F5E-44A0-B16E-E89101A943FC}"/>
                </c:ext>
              </c:extLst>
            </c:dLbl>
            <c:dLbl>
              <c:idx val="7"/>
              <c:layout>
                <c:manualLayout>
                  <c:x val="-5.1709276603506714E-3"/>
                  <c:y val="2.10433962053123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F5E-44A0-B16E-E89101A943FC}"/>
                </c:ext>
              </c:extLst>
            </c:dLbl>
            <c:dLbl>
              <c:idx val="8"/>
              <c:layout>
                <c:manualLayout>
                  <c:x val="-7.9407080460506194E-3"/>
                  <c:y val="1.578254715398417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F5E-44A0-B16E-E89101A943FC}"/>
                </c:ext>
              </c:extLst>
            </c:dLbl>
            <c:dLbl>
              <c:idx val="9"/>
              <c:layout>
                <c:manualLayout>
                  <c:x val="-6.3525664368404835E-3"/>
                  <c:y val="1.578254715398427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F5E-44A0-B16E-E89101A943FC}"/>
                </c:ext>
              </c:extLst>
            </c:dLbl>
            <c:dLbl>
              <c:idx val="10"/>
              <c:layout>
                <c:manualLayout>
                  <c:x val="-4.7644248276303616E-3"/>
                  <c:y val="1.57825471539842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F5E-44A0-B16E-E89101A943FC}"/>
                </c:ext>
              </c:extLst>
            </c:dLbl>
            <c:dLbl>
              <c:idx val="11"/>
              <c:layout>
                <c:manualLayout>
                  <c:x val="-5.170927660350671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F5E-44A0-B16E-E89101A943FC}"/>
                </c:ext>
              </c:extLst>
            </c:dLbl>
            <c:dLbl>
              <c:idx val="12"/>
              <c:layout>
                <c:manualLayout>
                  <c:x val="-5.1709276603506714E-3"/>
                  <c:y val="1.57825471539842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F5E-44A0-B16E-E89101A943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Turmas_1_2!$C$7:$M$7</c:f>
              <c:strCache>
                <c:ptCount val="11"/>
                <c:pt idx="0">
                  <c:v>AV1</c:v>
                </c:pt>
                <c:pt idx="1">
                  <c:v>CT1</c:v>
                </c:pt>
                <c:pt idx="2">
                  <c:v>CT2</c:v>
                </c:pt>
                <c:pt idx="3">
                  <c:v>CT3</c:v>
                </c:pt>
                <c:pt idx="4">
                  <c:v>CT4</c:v>
                </c:pt>
                <c:pt idx="5">
                  <c:v>CT5</c:v>
                </c:pt>
                <c:pt idx="6">
                  <c:v>LH1</c:v>
                </c:pt>
                <c:pt idx="7">
                  <c:v>LH2</c:v>
                </c:pt>
                <c:pt idx="8">
                  <c:v>LH3</c:v>
                </c:pt>
                <c:pt idx="9">
                  <c:v>LH4</c:v>
                </c:pt>
                <c:pt idx="10">
                  <c:v>SE1</c:v>
                </c:pt>
              </c:strCache>
            </c:strRef>
          </c:cat>
          <c:val>
            <c:numRef>
              <c:f>Turmas_1_2!$C$13:$M$13</c:f>
              <c:numCache>
                <c:formatCode>0.0</c:formatCode>
                <c:ptCount val="11"/>
                <c:pt idx="0">
                  <c:v>13.32</c:v>
                </c:pt>
                <c:pt idx="1">
                  <c:v>15.09</c:v>
                </c:pt>
                <c:pt idx="2">
                  <c:v>14.21</c:v>
                </c:pt>
                <c:pt idx="3">
                  <c:v>14.12</c:v>
                </c:pt>
                <c:pt idx="4">
                  <c:v>15.35000000000001</c:v>
                </c:pt>
                <c:pt idx="5">
                  <c:v>14.48</c:v>
                </c:pt>
                <c:pt idx="6">
                  <c:v>13.25</c:v>
                </c:pt>
                <c:pt idx="7">
                  <c:v>12.69</c:v>
                </c:pt>
                <c:pt idx="8">
                  <c:v>12.85000000000001</c:v>
                </c:pt>
                <c:pt idx="9">
                  <c:v>12.47</c:v>
                </c:pt>
                <c:pt idx="10">
                  <c:v>14.26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DF5E-44A0-B16E-E89101A943FC}"/>
            </c:ext>
          </c:extLst>
        </c:ser>
        <c:ser>
          <c:idx val="1"/>
          <c:order val="1"/>
          <c:tx>
            <c:strRef>
              <c:f>Turmas_1_2!$B$12</c:f>
              <c:strCache>
                <c:ptCount val="1"/>
                <c:pt idx="0">
                  <c:v>Média 2º Período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9.935388897114457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F5E-44A0-B16E-E89101A943FC}"/>
                </c:ext>
              </c:extLst>
            </c:dLbl>
            <c:dLbl>
              <c:idx val="1"/>
              <c:layout>
                <c:manualLayout>
                  <c:x val="9.6642793688650024E-3"/>
                  <c:y val="1.57825471539842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F5E-44A0-B16E-E89101A943FC}"/>
                </c:ext>
              </c:extLst>
            </c:dLbl>
            <c:dLbl>
              <c:idx val="2"/>
              <c:layout>
                <c:manualLayout>
                  <c:x val="8.6182317656333159E-3"/>
                  <c:y val="3.156509430796844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F5E-44A0-B16E-E89101A943FC}"/>
                </c:ext>
              </c:extLst>
            </c:dLbl>
            <c:dLbl>
              <c:idx val="3"/>
              <c:layout>
                <c:manualLayout>
                  <c:x val="6.4881212009651988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F5E-44A0-B16E-E89101A943FC}"/>
                </c:ext>
              </c:extLst>
            </c:dLbl>
            <c:dLbl>
              <c:idx val="5"/>
              <c:layout>
                <c:manualLayout>
                  <c:x val="8.6182127672510996E-3"/>
                  <c:y val="2.10433962053123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F5E-44A0-B16E-E89101A943FC}"/>
                </c:ext>
              </c:extLst>
            </c:dLbl>
            <c:dLbl>
              <c:idx val="6"/>
              <c:layout>
                <c:manualLayout>
                  <c:x val="5.1709276603507338E-3"/>
                  <c:y val="1.57825471539842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F5E-44A0-B16E-E89101A943FC}"/>
                </c:ext>
              </c:extLst>
            </c:dLbl>
            <c:dLbl>
              <c:idx val="7"/>
              <c:layout>
                <c:manualLayout>
                  <c:x val="9.9353888971144572E-3"/>
                  <c:y val="2.630424525664041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F5E-44A0-B16E-E89101A943FC}"/>
                </c:ext>
              </c:extLst>
            </c:dLbl>
            <c:dLbl>
              <c:idx val="10"/>
              <c:layout>
                <c:manualLayout>
                  <c:x val="5.170927660350671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F5E-44A0-B16E-E89101A943FC}"/>
                </c:ext>
              </c:extLst>
            </c:dLbl>
            <c:dLbl>
              <c:idx val="12"/>
              <c:layout>
                <c:manualLayout>
                  <c:x val="5.1709640694840714E-3"/>
                  <c:y val="3.682594335929658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F5E-44A0-B16E-E89101A943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Turmas_1_2!$C$12:$M$12</c:f>
              <c:numCache>
                <c:formatCode>0.0</c:formatCode>
                <c:ptCount val="11"/>
                <c:pt idx="0">
                  <c:v>13.74</c:v>
                </c:pt>
                <c:pt idx="1">
                  <c:v>15.12</c:v>
                </c:pt>
                <c:pt idx="2">
                  <c:v>14.38</c:v>
                </c:pt>
                <c:pt idx="3">
                  <c:v>14.58</c:v>
                </c:pt>
                <c:pt idx="4">
                  <c:v>15.22</c:v>
                </c:pt>
                <c:pt idx="5">
                  <c:v>13.85000000000001</c:v>
                </c:pt>
                <c:pt idx="6">
                  <c:v>13.23</c:v>
                </c:pt>
                <c:pt idx="7">
                  <c:v>13.01</c:v>
                </c:pt>
                <c:pt idx="8">
                  <c:v>13.03</c:v>
                </c:pt>
                <c:pt idx="9">
                  <c:v>12.66</c:v>
                </c:pt>
                <c:pt idx="10">
                  <c:v>14.23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DF5E-44A0-B16E-E89101A943FC}"/>
            </c:ext>
          </c:extLst>
        </c:ser>
        <c:dLbls/>
        <c:axId val="118206848"/>
        <c:axId val="118208768"/>
      </c:barChart>
      <c:catAx>
        <c:axId val="1182068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75" b="0" i="0" u="none" strike="noStrike" baseline="0">
                    <a:solidFill>
                      <a:srgbClr val="000000"/>
                    </a:solidFill>
                    <a:latin typeface="Klavika Rg"/>
                    <a:ea typeface="Klavika Rg"/>
                    <a:cs typeface="Klavika Rg"/>
                  </a:defRPr>
                </a:pPr>
                <a:r>
                  <a:rPr lang="pt-PT"/>
                  <a:t>Turmas</a:t>
                </a:r>
              </a:p>
            </c:rich>
          </c:tx>
          <c:layout/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8208768"/>
        <c:crosses val="autoZero"/>
        <c:auto val="1"/>
        <c:lblAlgn val="ctr"/>
        <c:lblOffset val="100"/>
        <c:tickLblSkip val="1"/>
        <c:tickMarkSkip val="1"/>
      </c:catAx>
      <c:valAx>
        <c:axId val="118208768"/>
        <c:scaling>
          <c:orientation val="minMax"/>
          <c:max val="2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8206848"/>
        <c:crosses val="autoZero"/>
        <c:crossBetween val="between"/>
        <c:majorUnit val="4"/>
      </c:valAx>
      <c:spPr>
        <a:noFill/>
        <a:ln w="3175">
          <a:noFill/>
          <a:prstDash val="solid"/>
        </a:ln>
      </c:spPr>
    </c:plotArea>
    <c:legend>
      <c:legendPos val="t"/>
      <c:layout>
        <c:manualLayout>
          <c:xMode val="edge"/>
          <c:yMode val="edge"/>
          <c:x val="0.29461232304978335"/>
          <c:y val="0.14786902456865023"/>
          <c:w val="0.4544909857579284"/>
          <c:h val="6.8880684996342867E-2"/>
        </c:manualLayout>
      </c:layout>
    </c:legend>
    <c:plotVisOnly val="1"/>
    <c:dispBlanksAs val="gap"/>
  </c:chart>
  <c:spPr>
    <a:noFill/>
    <a:ln w="9525">
      <a:noFill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/>
          <a:ea typeface="Klavika Rg"/>
          <a:cs typeface="Klavika Rg"/>
        </a:defRPr>
      </a:pPr>
      <a:endParaRPr lang="pt-PT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r>
              <a:rPr lang="pt-PT"/>
              <a:t>Classificações inferiores a 10 valores</a:t>
            </a:r>
          </a:p>
        </c:rich>
      </c:tx>
      <c:layout>
        <c:manualLayout>
          <c:xMode val="edge"/>
          <c:yMode val="edge"/>
          <c:x val="0.32351961290251058"/>
          <c:y val="0.11816420834719621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4053594321516844"/>
          <c:y val="0.30415894810401151"/>
          <c:w val="0.82075566216887286"/>
          <c:h val="0.51399947096667664"/>
        </c:manualLayout>
      </c:layout>
      <c:barChart>
        <c:barDir val="col"/>
        <c:grouping val="clustered"/>
        <c:ser>
          <c:idx val="0"/>
          <c:order val="0"/>
          <c:tx>
            <c:strRef>
              <c:f>Turmas_1_2!$B$10</c:f>
              <c:strCache>
                <c:ptCount val="1"/>
                <c:pt idx="0">
                  <c:v>% negativas 1º Período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3175">
              <a:solidFill>
                <a:sysClr val="windowText" lastClr="000000"/>
              </a:solidFill>
              <a:prstDash val="solid"/>
            </a:ln>
          </c:spPr>
          <c:dLbls>
            <c:dLbl>
              <c:idx val="4"/>
              <c:layout>
                <c:manualLayout>
                  <c:x val="-1.0630443917293472E-2"/>
                  <c:y val="2.305475504322766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43-45D3-9B64-DD1FD89954FA}"/>
                </c:ext>
              </c:extLst>
            </c:dLbl>
            <c:dLbl>
              <c:idx val="6"/>
              <c:layout>
                <c:manualLayout>
                  <c:x val="-1.771740652882246E-3"/>
                  <c:y val="2.305475504322766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43-45D3-9B64-DD1FD89954FA}"/>
                </c:ext>
              </c:extLst>
            </c:dLbl>
            <c:dLbl>
              <c:idx val="7"/>
              <c:layout>
                <c:manualLayout>
                  <c:x val="-1.771740652882246E-3"/>
                  <c:y val="1.152737752161384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43-45D3-9B64-DD1FD89954FA}"/>
                </c:ext>
              </c:extLst>
            </c:dLbl>
            <c:dLbl>
              <c:idx val="8"/>
              <c:layout>
                <c:manualLayout>
                  <c:x val="-8.8587032644112263E-3"/>
                  <c:y val="5.76368876080691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43-45D3-9B64-DD1FD89954FA}"/>
                </c:ext>
              </c:extLst>
            </c:dLbl>
            <c:dLbl>
              <c:idx val="12"/>
              <c:layout>
                <c:manualLayout>
                  <c:x val="-7.0869626115289963E-3"/>
                  <c:y val="2.88184438040345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D43-45D3-9B64-DD1FD89954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Turmas_1_2!$C$7:$M$7</c:f>
              <c:strCache>
                <c:ptCount val="11"/>
                <c:pt idx="0">
                  <c:v>AV1</c:v>
                </c:pt>
                <c:pt idx="1">
                  <c:v>CT1</c:v>
                </c:pt>
                <c:pt idx="2">
                  <c:v>CT2</c:v>
                </c:pt>
                <c:pt idx="3">
                  <c:v>CT3</c:v>
                </c:pt>
                <c:pt idx="4">
                  <c:v>CT4</c:v>
                </c:pt>
                <c:pt idx="5">
                  <c:v>CT5</c:v>
                </c:pt>
                <c:pt idx="6">
                  <c:v>LH1</c:v>
                </c:pt>
                <c:pt idx="7">
                  <c:v>LH2</c:v>
                </c:pt>
                <c:pt idx="8">
                  <c:v>LH3</c:v>
                </c:pt>
                <c:pt idx="9">
                  <c:v>LH4</c:v>
                </c:pt>
                <c:pt idx="10">
                  <c:v>SE1</c:v>
                </c:pt>
              </c:strCache>
            </c:strRef>
          </c:cat>
          <c:val>
            <c:numRef>
              <c:f>Turmas_1_2!$C$10:$M$10</c:f>
              <c:numCache>
                <c:formatCode>0.0%</c:formatCode>
                <c:ptCount val="11"/>
                <c:pt idx="0">
                  <c:v>0.18900000000000022</c:v>
                </c:pt>
                <c:pt idx="1">
                  <c:v>3.85E-2</c:v>
                </c:pt>
                <c:pt idx="2">
                  <c:v>8.0000000000000043E-2</c:v>
                </c:pt>
                <c:pt idx="3">
                  <c:v>3.9000000000000014E-2</c:v>
                </c:pt>
                <c:pt idx="4">
                  <c:v>2.2900000000000011E-2</c:v>
                </c:pt>
                <c:pt idx="5">
                  <c:v>9.3200000000000047E-2</c:v>
                </c:pt>
                <c:pt idx="6">
                  <c:v>0.14520000000000019</c:v>
                </c:pt>
                <c:pt idx="7">
                  <c:v>0.17580000000000001</c:v>
                </c:pt>
                <c:pt idx="8">
                  <c:v>0.14890000000000025</c:v>
                </c:pt>
                <c:pt idx="9">
                  <c:v>0.20380000000000001</c:v>
                </c:pt>
                <c:pt idx="10">
                  <c:v>6.6299999999999998E-2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D43-45D3-9B64-DD1FD89954FA}"/>
            </c:ext>
          </c:extLst>
        </c:ser>
        <c:ser>
          <c:idx val="1"/>
          <c:order val="1"/>
          <c:tx>
            <c:strRef>
              <c:f>Turmas_1_2!$B$9</c:f>
              <c:strCache>
                <c:ptCount val="1"/>
                <c:pt idx="0">
                  <c:v>% negativas 2º Período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1.2402184570175719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D43-45D3-9B64-DD1FD89954FA}"/>
                </c:ext>
              </c:extLst>
            </c:dLbl>
            <c:dLbl>
              <c:idx val="1"/>
              <c:layout>
                <c:manualLayout>
                  <c:x val="8.8587032644111968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43-45D3-9B64-DD1FD89954FA}"/>
                </c:ext>
              </c:extLst>
            </c:dLbl>
            <c:dLbl>
              <c:idx val="2"/>
              <c:layout>
                <c:manualLayout>
                  <c:x val="1.0630443917293472E-2"/>
                  <c:y val="2.305475504322766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D43-45D3-9B64-DD1FD89954FA}"/>
                </c:ext>
              </c:extLst>
            </c:dLbl>
            <c:dLbl>
              <c:idx val="3"/>
              <c:layout>
                <c:manualLayout>
                  <c:x val="8.8587032644112263E-3"/>
                  <c:y val="2.88184438040345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D43-45D3-9B64-DD1FD89954FA}"/>
                </c:ext>
              </c:extLst>
            </c:dLbl>
            <c:dLbl>
              <c:idx val="4"/>
              <c:layout>
                <c:manualLayout>
                  <c:x val="7.0869626115289963E-3"/>
                  <c:y val="1.729106628242075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D43-45D3-9B64-DD1FD89954FA}"/>
                </c:ext>
              </c:extLst>
            </c:dLbl>
            <c:dLbl>
              <c:idx val="5"/>
              <c:layout>
                <c:manualLayout>
                  <c:x val="8.8587032644112263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D43-45D3-9B64-DD1FD89954FA}"/>
                </c:ext>
              </c:extLst>
            </c:dLbl>
            <c:dLbl>
              <c:idx val="6"/>
              <c:layout>
                <c:manualLayout>
                  <c:x val="5.315221958646739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D43-45D3-9B64-DD1FD89954FA}"/>
                </c:ext>
              </c:extLst>
            </c:dLbl>
            <c:dLbl>
              <c:idx val="7"/>
              <c:layout>
                <c:manualLayout>
                  <c:x val="1.0630397516585142E-2"/>
                  <c:y val="-3.458213256484151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D43-45D3-9B64-DD1FD89954FA}"/>
                </c:ext>
              </c:extLst>
            </c:dLbl>
            <c:dLbl>
              <c:idx val="8"/>
              <c:layout>
                <c:manualLayout>
                  <c:x val="1.0630443917293472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D43-45D3-9B64-DD1FD89954FA}"/>
                </c:ext>
              </c:extLst>
            </c:dLbl>
            <c:dLbl>
              <c:idx val="9"/>
              <c:layout>
                <c:manualLayout>
                  <c:x val="1.5945665875940207E-2"/>
                  <c:y val="2.305475504322766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D43-45D3-9B64-DD1FD89954FA}"/>
                </c:ext>
              </c:extLst>
            </c:dLbl>
            <c:dLbl>
              <c:idx val="10"/>
              <c:layout>
                <c:manualLayout>
                  <c:x val="8.8587032644112263E-3"/>
                  <c:y val="2.88184438040345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D43-45D3-9B64-DD1FD89954FA}"/>
                </c:ext>
              </c:extLst>
            </c:dLbl>
            <c:dLbl>
              <c:idx val="11"/>
              <c:layout>
                <c:manualLayout>
                  <c:x val="1.2402184570175719E-2"/>
                  <c:y val="1.729106628242075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D43-45D3-9B64-DD1FD89954FA}"/>
                </c:ext>
              </c:extLst>
            </c:dLbl>
            <c:dLbl>
              <c:idx val="12"/>
              <c:layout>
                <c:manualLayout>
                  <c:x val="1.4173925223057963E-2"/>
                  <c:y val="2.88184438040345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D43-45D3-9B64-DD1FD89954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Turmas_1_2!$C$9:$M$9</c:f>
              <c:numCache>
                <c:formatCode>0.0%</c:formatCode>
                <c:ptCount val="11"/>
                <c:pt idx="0">
                  <c:v>0.1366</c:v>
                </c:pt>
                <c:pt idx="1">
                  <c:v>1.7100000000000001E-2</c:v>
                </c:pt>
                <c:pt idx="2">
                  <c:v>8.380000000000018E-2</c:v>
                </c:pt>
                <c:pt idx="3">
                  <c:v>6.8000000000000083E-3</c:v>
                </c:pt>
                <c:pt idx="4">
                  <c:v>1.1400000000000018E-2</c:v>
                </c:pt>
                <c:pt idx="5">
                  <c:v>0.1731</c:v>
                </c:pt>
                <c:pt idx="6">
                  <c:v>0.12230000000000002</c:v>
                </c:pt>
                <c:pt idx="7">
                  <c:v>9.9000000000000046E-2</c:v>
                </c:pt>
                <c:pt idx="8">
                  <c:v>0.14430000000000001</c:v>
                </c:pt>
                <c:pt idx="9">
                  <c:v>0.17970000000000022</c:v>
                </c:pt>
                <c:pt idx="10">
                  <c:v>9.3900000000000067E-2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5D43-45D3-9B64-DD1FD89954FA}"/>
            </c:ext>
          </c:extLst>
        </c:ser>
        <c:dLbls/>
        <c:axId val="118239232"/>
        <c:axId val="118241152"/>
      </c:barChart>
      <c:catAx>
        <c:axId val="118239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75" b="0" i="0" u="none" strike="noStrike" baseline="0">
                    <a:solidFill>
                      <a:srgbClr val="000000"/>
                    </a:solidFill>
                    <a:latin typeface="Klavika Rg"/>
                    <a:ea typeface="Klavika Rg"/>
                    <a:cs typeface="Klavika Rg"/>
                  </a:defRPr>
                </a:pPr>
                <a:r>
                  <a:rPr lang="pt-PT"/>
                  <a:t>Turmas</a:t>
                </a:r>
              </a:p>
            </c:rich>
          </c:tx>
          <c:layout/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8241152"/>
        <c:crosses val="autoZero"/>
        <c:auto val="1"/>
        <c:lblAlgn val="ctr"/>
        <c:lblOffset val="100"/>
        <c:tickLblSkip val="1"/>
        <c:tickMarkSkip val="1"/>
      </c:catAx>
      <c:valAx>
        <c:axId val="118241152"/>
        <c:scaling>
          <c:orientation val="minMax"/>
          <c:max val="0.5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8239232"/>
        <c:crosses val="autoZero"/>
        <c:crossBetween val="between"/>
        <c:majorUnit val="0.1"/>
      </c:valAx>
      <c:spPr>
        <a:noFill/>
        <a:ln w="3175">
          <a:noFill/>
        </a:ln>
      </c:spPr>
    </c:plotArea>
    <c:legend>
      <c:legendPos val="t"/>
      <c:layout>
        <c:manualLayout>
          <c:xMode val="edge"/>
          <c:yMode val="edge"/>
          <c:x val="0.23690139449831182"/>
          <c:y val="0.18540396221645691"/>
          <c:w val="0.62067825334970417"/>
          <c:h val="8.9209187405653284E-2"/>
        </c:manualLayout>
      </c:layout>
    </c:legend>
    <c:plotVisOnly val="1"/>
    <c:dispBlanksAs val="gap"/>
  </c:chart>
  <c:spPr>
    <a:noFill/>
    <a:ln w="9525">
      <a:noFill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/>
          <a:ea typeface="Klavika Rg"/>
          <a:cs typeface="Klavika Rg"/>
        </a:defRPr>
      </a:pPr>
      <a:endParaRPr lang="pt-PT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/>
            </a:pPr>
            <a:r>
              <a:rPr lang="pt-PT"/>
              <a:t>Classificação média das disciplinas do 11º ano - 1º</a:t>
            </a:r>
            <a:r>
              <a:rPr lang="pt-PT" baseline="0"/>
              <a:t> </a:t>
            </a:r>
            <a:r>
              <a:rPr lang="pt-PT"/>
              <a:t>e 2º Períodos -  2024/2025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4.8295547772818956E-2"/>
          <c:y val="0.21490962971793254"/>
          <c:w val="0.84306623921797452"/>
          <c:h val="0.69204565809452312"/>
        </c:manualLayout>
      </c:layout>
      <c:barChart>
        <c:barDir val="col"/>
        <c:grouping val="clustered"/>
        <c:ser>
          <c:idx val="0"/>
          <c:order val="0"/>
          <c:tx>
            <c:strRef>
              <c:f>Média_1_2!$C$10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6.9345522695717938E-18"/>
                  <c:y val="-3.154058040255838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A5-4B26-843D-C2B24F682C64}"/>
                </c:ext>
              </c:extLst>
            </c:dLbl>
            <c:dLbl>
              <c:idx val="1"/>
              <c:layout>
                <c:manualLayout>
                  <c:x val="-5.7683544667445864E-3"/>
                  <c:y val="-7.885145100639614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A5-4B26-843D-C2B24F682C64}"/>
                </c:ext>
              </c:extLst>
            </c:dLbl>
            <c:dLbl>
              <c:idx val="2"/>
              <c:layout>
                <c:manualLayout>
                  <c:x val="-7.2813937806921114E-3"/>
                  <c:y val="2.365512486313527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A5-4B26-843D-C2B24F682C64}"/>
                </c:ext>
              </c:extLst>
            </c:dLbl>
            <c:dLbl>
              <c:idx val="3"/>
              <c:layout>
                <c:manualLayout>
                  <c:x val="-8.6525317001168566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A5-4B26-843D-C2B24F682C64}"/>
                </c:ext>
              </c:extLst>
            </c:dLbl>
            <c:dLbl>
              <c:idx val="4"/>
              <c:layout>
                <c:manualLayout>
                  <c:x val="-8.652531700116877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A5-4B26-843D-C2B24F682C64}"/>
                </c:ext>
              </c:extLst>
            </c:dLbl>
            <c:dLbl>
              <c:idx val="5"/>
              <c:layout>
                <c:manualLayout>
                  <c:x val="-7.210443083430754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A5-4B26-843D-C2B24F682C64}"/>
                </c:ext>
              </c:extLst>
            </c:dLbl>
            <c:dLbl>
              <c:idx val="6"/>
              <c:layout>
                <c:manualLayout>
                  <c:x val="-2.884177233372297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A5-4B26-843D-C2B24F682C64}"/>
                </c:ext>
              </c:extLst>
            </c:dLbl>
            <c:dLbl>
              <c:idx val="7"/>
              <c:layout>
                <c:manualLayout>
                  <c:x val="-4.3262658500584387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A5-4B26-843D-C2B24F682C64}"/>
                </c:ext>
              </c:extLst>
            </c:dLbl>
            <c:dLbl>
              <c:idx val="8"/>
              <c:layout>
                <c:manualLayout>
                  <c:x val="-5.768354466744586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A5-4B26-843D-C2B24F682C64}"/>
                </c:ext>
              </c:extLst>
            </c:dLbl>
            <c:dLbl>
              <c:idx val="9"/>
              <c:layout>
                <c:manualLayout>
                  <c:x val="-7.2813937806921114E-3"/>
                  <c:y val="1.577029020127919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A5-4B26-843D-C2B24F682C64}"/>
                </c:ext>
              </c:extLst>
            </c:dLbl>
            <c:dLbl>
              <c:idx val="10"/>
              <c:layout>
                <c:manualLayout>
                  <c:x val="-7.2104430834307549E-3"/>
                  <c:y val="7.885145100639614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EA5-4B26-843D-C2B24F682C64}"/>
                </c:ext>
              </c:extLst>
            </c:dLbl>
            <c:dLbl>
              <c:idx val="11"/>
              <c:layout>
                <c:manualLayout>
                  <c:x val="-1.0236410900348564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EA5-4B26-843D-C2B24F682C64}"/>
                </c:ext>
              </c:extLst>
            </c:dLbl>
            <c:dLbl>
              <c:idx val="12"/>
              <c:layout>
                <c:manualLayout>
                  <c:x val="-5.7683544667446914E-3"/>
                  <c:y val="7.885145100639614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EA5-4B26-843D-C2B24F682C64}"/>
                </c:ext>
              </c:extLst>
            </c:dLbl>
            <c:dLbl>
              <c:idx val="13"/>
              <c:layout>
                <c:manualLayout>
                  <c:x val="-5.7683544667444788E-3"/>
                  <c:y val="3.942572550319800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EA5-4B26-843D-C2B24F682C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Média_1_2!$D$10:$Q$10</c:f>
              <c:numCache>
                <c:formatCode>0.0</c:formatCode>
                <c:ptCount val="14"/>
                <c:pt idx="0">
                  <c:v>13.2</c:v>
                </c:pt>
                <c:pt idx="1">
                  <c:v>14.9</c:v>
                </c:pt>
                <c:pt idx="2">
                  <c:v>14.4</c:v>
                </c:pt>
                <c:pt idx="3">
                  <c:v>16.600000000000001</c:v>
                </c:pt>
                <c:pt idx="4">
                  <c:v>15.5</c:v>
                </c:pt>
                <c:pt idx="5">
                  <c:v>12.8</c:v>
                </c:pt>
                <c:pt idx="6">
                  <c:v>12.1</c:v>
                </c:pt>
                <c:pt idx="7">
                  <c:v>12.2</c:v>
                </c:pt>
                <c:pt idx="8">
                  <c:v>13.1</c:v>
                </c:pt>
                <c:pt idx="9">
                  <c:v>13.1</c:v>
                </c:pt>
                <c:pt idx="10">
                  <c:v>12.8</c:v>
                </c:pt>
                <c:pt idx="11">
                  <c:v>14.5</c:v>
                </c:pt>
                <c:pt idx="12">
                  <c:v>13.1</c:v>
                </c:pt>
                <c:pt idx="13">
                  <c:v>11.5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0EA5-4B26-843D-C2B24F682C64}"/>
            </c:ext>
          </c:extLst>
        </c:ser>
        <c:ser>
          <c:idx val="1"/>
          <c:order val="1"/>
          <c:tx>
            <c:strRef>
              <c:f>Média_1_2!$C$8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7.4231640746927046E-3"/>
                  <c:y val="3.942572550319800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EA5-4B26-843D-C2B24F682C64}"/>
                </c:ext>
              </c:extLst>
            </c:dLbl>
            <c:dLbl>
              <c:idx val="1"/>
              <c:layout>
                <c:manualLayout>
                  <c:x val="4.5390321020364914E-3"/>
                  <c:y val="-2.75980078522385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EA5-4B26-843D-C2B24F682C64}"/>
                </c:ext>
              </c:extLst>
            </c:dLbl>
            <c:dLbl>
              <c:idx val="2"/>
              <c:layout>
                <c:manualLayout>
                  <c:x val="0"/>
                  <c:y val="-1.577029020127919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EA5-4B26-843D-C2B24F682C64}"/>
                </c:ext>
              </c:extLst>
            </c:dLbl>
            <c:dLbl>
              <c:idx val="3"/>
              <c:layout>
                <c:manualLayout>
                  <c:x val="1.0591074904751804E-2"/>
                  <c:y val="7.885145100639614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EA5-4B26-843D-C2B24F682C64}"/>
                </c:ext>
              </c:extLst>
            </c:dLbl>
            <c:dLbl>
              <c:idx val="4"/>
              <c:layout>
                <c:manualLayout>
                  <c:x val="0"/>
                  <c:y val="-1.971286275159896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EA5-4B26-843D-C2B24F682C64}"/>
                </c:ext>
              </c:extLst>
            </c:dLbl>
            <c:dLbl>
              <c:idx val="5"/>
              <c:layout>
                <c:manualLayout>
                  <c:x val="0"/>
                  <c:y val="-2.365543530191878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EA5-4B26-843D-C2B24F682C64}"/>
                </c:ext>
              </c:extLst>
            </c:dLbl>
            <c:dLbl>
              <c:idx val="6"/>
              <c:layout>
                <c:manualLayout>
                  <c:x val="1.009462031680302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EA5-4B26-843D-C2B24F682C64}"/>
                </c:ext>
              </c:extLst>
            </c:dLbl>
            <c:dLbl>
              <c:idx val="7"/>
              <c:layout>
                <c:manualLayout>
                  <c:x val="1.4420886166861481E-3"/>
                  <c:y val="-1.182771765095940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EA5-4B26-843D-C2B24F682C64}"/>
                </c:ext>
              </c:extLst>
            </c:dLbl>
            <c:dLbl>
              <c:idx val="8"/>
              <c:layout>
                <c:manualLayout>
                  <c:x val="0"/>
                  <c:y val="-7.885145100639614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EA5-4B26-843D-C2B24F682C64}"/>
                </c:ext>
              </c:extLst>
            </c:dLbl>
            <c:dLbl>
              <c:idx val="9"/>
              <c:layout>
                <c:manualLayout>
                  <c:x val="3.0260214013576635E-3"/>
                  <c:y val="-7.885145100639614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EA5-4B26-843D-C2B24F682C64}"/>
                </c:ext>
              </c:extLst>
            </c:dLbl>
            <c:dLbl>
              <c:idx val="12"/>
              <c:layout>
                <c:manualLayout>
                  <c:x val="5.7683544667445864E-3"/>
                  <c:y val="-3.6139830887521551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EA5-4B26-843D-C2B24F682C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Média_1_2!$D$6:$Q$6</c:f>
              <c:strCache>
                <c:ptCount val="14"/>
                <c:pt idx="0">
                  <c:v>Port</c:v>
                </c:pt>
                <c:pt idx="1">
                  <c:v>Ingl</c:v>
                </c:pt>
                <c:pt idx="2">
                  <c:v>Filosof</c:v>
                </c:pt>
                <c:pt idx="3">
                  <c:v>E.Fis</c:v>
                </c:pt>
                <c:pt idx="4">
                  <c:v>Des.A</c:v>
                </c:pt>
                <c:pt idx="5">
                  <c:v>GD.A</c:v>
                </c:pt>
                <c:pt idx="6">
                  <c:v>H.C.Art.</c:v>
                </c:pt>
                <c:pt idx="7">
                  <c:v>Mat.A</c:v>
                </c:pt>
                <c:pt idx="8">
                  <c:v>F.Q.A</c:v>
                </c:pt>
                <c:pt idx="9">
                  <c:v>B.Geol</c:v>
                </c:pt>
                <c:pt idx="10">
                  <c:v>HistA</c:v>
                </c:pt>
                <c:pt idx="11">
                  <c:v>GeogA</c:v>
                </c:pt>
                <c:pt idx="12">
                  <c:v>MACS</c:v>
                </c:pt>
                <c:pt idx="13">
                  <c:v>EconA</c:v>
                </c:pt>
              </c:strCache>
            </c:strRef>
          </c:cat>
          <c:val>
            <c:numRef>
              <c:f>Média_1_2!$D$8:$Q$8</c:f>
              <c:numCache>
                <c:formatCode>0.0</c:formatCode>
                <c:ptCount val="14"/>
                <c:pt idx="0">
                  <c:v>13.3</c:v>
                </c:pt>
                <c:pt idx="1">
                  <c:v>15</c:v>
                </c:pt>
                <c:pt idx="2">
                  <c:v>15.2</c:v>
                </c:pt>
                <c:pt idx="3">
                  <c:v>16.2</c:v>
                </c:pt>
                <c:pt idx="4">
                  <c:v>15.1</c:v>
                </c:pt>
                <c:pt idx="5">
                  <c:v>12.5</c:v>
                </c:pt>
                <c:pt idx="6">
                  <c:v>12.7</c:v>
                </c:pt>
                <c:pt idx="7">
                  <c:v>12.9</c:v>
                </c:pt>
                <c:pt idx="8">
                  <c:v>13.2</c:v>
                </c:pt>
                <c:pt idx="9">
                  <c:v>13.6</c:v>
                </c:pt>
                <c:pt idx="10">
                  <c:v>13</c:v>
                </c:pt>
                <c:pt idx="11">
                  <c:v>14.5</c:v>
                </c:pt>
                <c:pt idx="12">
                  <c:v>12.6</c:v>
                </c:pt>
                <c:pt idx="13">
                  <c:v>11.5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A-0EA5-4B26-843D-C2B24F682C64}"/>
            </c:ext>
          </c:extLst>
        </c:ser>
        <c:dLbls/>
        <c:axId val="118302976"/>
        <c:axId val="118329344"/>
      </c:barChart>
      <c:catAx>
        <c:axId val="1183029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18329344"/>
        <c:crosses val="autoZero"/>
        <c:auto val="1"/>
        <c:lblAlgn val="ctr"/>
        <c:lblOffset val="100"/>
      </c:catAx>
      <c:valAx>
        <c:axId val="118329344"/>
        <c:scaling>
          <c:orientation val="minMax"/>
          <c:max val="20"/>
          <c:min val="0"/>
        </c:scaling>
        <c:axPos val="l"/>
        <c:majorGridlines/>
        <c:numFmt formatCode="0.0" sourceLinked="1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18302976"/>
        <c:crosses val="autoZero"/>
        <c:crossBetween val="between"/>
        <c:majorUnit val="4"/>
      </c:valAx>
      <c:spPr>
        <a:ln w="9271">
          <a:noFill/>
        </a:ln>
      </c:spPr>
    </c:plotArea>
    <c:legend>
      <c:legendPos val="r"/>
      <c:layout>
        <c:manualLayout>
          <c:xMode val="edge"/>
          <c:yMode val="edge"/>
          <c:x val="0.41403045486767937"/>
          <c:y val="9.0396979803163205E-2"/>
          <c:w val="0.25284707467782092"/>
          <c:h val="8.001311293421455E-2"/>
        </c:manualLayout>
      </c:layout>
      <c:txPr>
        <a:bodyPr/>
        <a:lstStyle/>
        <a:p>
          <a:pPr>
            <a:defRPr sz="1200"/>
          </a:pPr>
          <a:endParaRPr lang="pt-PT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Klavika Rg" panose="02000000000000000000" pitchFamily="50" charset="0"/>
          <a:ea typeface="Calibri"/>
          <a:cs typeface="Calibri"/>
        </a:defRPr>
      </a:pPr>
      <a:endParaRPr lang="pt-PT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/>
            </a:pPr>
            <a:r>
              <a:rPr lang="pt-PT" sz="1200"/>
              <a:t>Percentagem de negativas nas disciplinas do 11º ano - 1º e 2º Períodos -  2024/2025</a:t>
            </a:r>
          </a:p>
        </c:rich>
      </c:tx>
      <c:layout>
        <c:manualLayout>
          <c:xMode val="edge"/>
          <c:yMode val="edge"/>
          <c:x val="0.20414009385759263"/>
          <c:y val="3.4390107022283851E-2"/>
        </c:manualLayout>
      </c:layout>
    </c:title>
    <c:plotArea>
      <c:layout>
        <c:manualLayout>
          <c:layoutTarget val="inner"/>
          <c:xMode val="edge"/>
          <c:yMode val="edge"/>
          <c:x val="5.5286810376324443E-2"/>
          <c:y val="0.25969834756570925"/>
          <c:w val="0.90909739177130877"/>
          <c:h val="0.54024081496855314"/>
        </c:manualLayout>
      </c:layout>
      <c:barChart>
        <c:barDir val="col"/>
        <c:grouping val="clustered"/>
        <c:ser>
          <c:idx val="0"/>
          <c:order val="0"/>
          <c:tx>
            <c:strRef>
              <c:f>'%negatDisc_1_2'!$B$10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dLbls>
            <c:dLbl>
              <c:idx val="2"/>
              <c:layout>
                <c:manualLayout>
                  <c:x val="1.1691633175009134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4E-4CFA-AD07-DFDAB7FAD62F}"/>
                </c:ext>
              </c:extLst>
            </c:dLbl>
            <c:dLbl>
              <c:idx val="3"/>
              <c:layout>
                <c:manualLayout>
                  <c:x val="-8.5622547270781529E-3"/>
                  <c:y val="-4.29876337778548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4E-4CFA-AD07-DFDAB7FAD62F}"/>
                </c:ext>
              </c:extLst>
            </c:dLbl>
            <c:dLbl>
              <c:idx val="7"/>
              <c:layout>
                <c:manualLayout>
                  <c:x val="-1.6334579654532213E-3"/>
                  <c:y val="-8.512566943931295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4E-4CFA-AD07-DFDAB7FAD62F}"/>
                </c:ext>
              </c:extLst>
            </c:dLbl>
            <c:dLbl>
              <c:idx val="8"/>
              <c:layout>
                <c:manualLayout>
                  <c:x val="4.2811273635390799E-3"/>
                  <c:y val="1.289629013335643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4E-4CFA-AD07-DFDAB7FAD62F}"/>
                </c:ext>
              </c:extLst>
            </c:dLbl>
            <c:dLbl>
              <c:idx val="10"/>
              <c:layout>
                <c:manualLayout>
                  <c:x val="2.9229082937522835E-3"/>
                  <c:y val="1.315068266194668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4E-4CFA-AD07-DFDAB7FAD62F}"/>
                </c:ext>
              </c:extLst>
            </c:dLbl>
            <c:dLbl>
              <c:idx val="12"/>
              <c:layout>
                <c:manualLayout>
                  <c:x val="-1.2206269435728321E-3"/>
                  <c:y val="7.8809751509093452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4E-4CFA-AD07-DFDAB7FAD62F}"/>
                </c:ext>
              </c:extLst>
            </c:dLbl>
            <c:dLbl>
              <c:idx val="13"/>
              <c:layout>
                <c:manualLayout>
                  <c:x val="-7.3072707343807197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B4E-4CFA-AD07-DFDAB7FAD6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'%negatDisc_1_2'!$C$10:$P$10</c:f>
              <c:numCache>
                <c:formatCode>0.0%</c:formatCode>
                <c:ptCount val="14"/>
                <c:pt idx="0">
                  <c:v>4.9000000000000064E-2</c:v>
                </c:pt>
                <c:pt idx="1">
                  <c:v>6.0000000000000032E-2</c:v>
                </c:pt>
                <c:pt idx="2">
                  <c:v>8.7000000000000022E-2</c:v>
                </c:pt>
                <c:pt idx="3">
                  <c:v>0</c:v>
                </c:pt>
                <c:pt idx="4">
                  <c:v>0</c:v>
                </c:pt>
                <c:pt idx="5">
                  <c:v>0.32700000000000046</c:v>
                </c:pt>
                <c:pt idx="6">
                  <c:v>0.24000000000000019</c:v>
                </c:pt>
                <c:pt idx="7">
                  <c:v>0.24900000000000022</c:v>
                </c:pt>
                <c:pt idx="8">
                  <c:v>0.19400000000000001</c:v>
                </c:pt>
                <c:pt idx="9">
                  <c:v>0.1</c:v>
                </c:pt>
                <c:pt idx="10">
                  <c:v>0.112</c:v>
                </c:pt>
                <c:pt idx="11">
                  <c:v>8.6000000000000021E-2</c:v>
                </c:pt>
                <c:pt idx="12">
                  <c:v>0.13600000000000001</c:v>
                </c:pt>
                <c:pt idx="13">
                  <c:v>0.33300000000000052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B4E-4CFA-AD07-DFDAB7FAD62F}"/>
            </c:ext>
          </c:extLst>
        </c:ser>
        <c:ser>
          <c:idx val="1"/>
          <c:order val="1"/>
          <c:tx>
            <c:strRef>
              <c:f>'%negatDisc_1_2'!$B$8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1.8551551908669344E-2"/>
                  <c:y val="-8.597526755570976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4E-4CFA-AD07-DFDAB7FAD62F}"/>
                </c:ext>
              </c:extLst>
            </c:dLbl>
            <c:dLbl>
              <c:idx val="1"/>
              <c:layout>
                <c:manualLayout>
                  <c:x val="1.141633963610418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B4E-4CFA-AD07-DFDAB7FAD62F}"/>
                </c:ext>
              </c:extLst>
            </c:dLbl>
            <c:dLbl>
              <c:idx val="2"/>
              <c:layout>
                <c:manualLayout>
                  <c:x val="1.99785943631824E-2"/>
                  <c:y val="4.29876337778548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4E-4CFA-AD07-DFDAB7FAD62F}"/>
                </c:ext>
              </c:extLst>
            </c:dLbl>
            <c:dLbl>
              <c:idx val="3"/>
              <c:layout>
                <c:manualLayout>
                  <c:x val="8.562254727078152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B4E-4CFA-AD07-DFDAB7FAD62F}"/>
                </c:ext>
              </c:extLst>
            </c:dLbl>
            <c:dLbl>
              <c:idx val="4"/>
              <c:layout>
                <c:manualLayout>
                  <c:x val="1.141633963610418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B4E-4CFA-AD07-DFDAB7FAD62F}"/>
                </c:ext>
              </c:extLst>
            </c:dLbl>
            <c:dLbl>
              <c:idx val="5"/>
              <c:layout>
                <c:manualLayout>
                  <c:x val="1.2843382090617235E-2"/>
                  <c:y val="1.289629013335643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B4E-4CFA-AD07-DFDAB7FAD62F}"/>
                </c:ext>
              </c:extLst>
            </c:dLbl>
            <c:dLbl>
              <c:idx val="7"/>
              <c:layout>
                <c:manualLayout>
                  <c:x val="2.8540849090260435E-3"/>
                  <c:y val="8.597526755570976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B4E-4CFA-AD07-DFDAB7FAD62F}"/>
                </c:ext>
              </c:extLst>
            </c:dLbl>
            <c:dLbl>
              <c:idx val="8"/>
              <c:layout>
                <c:manualLayout>
                  <c:x val="1.7124509454156261E-2"/>
                  <c:y val="1.719437654053124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B4E-4CFA-AD07-DFDAB7FAD62F}"/>
                </c:ext>
              </c:extLst>
            </c:dLbl>
            <c:dLbl>
              <c:idx val="9"/>
              <c:layout>
                <c:manualLayout>
                  <c:x val="4.2811273635390799E-3"/>
                  <c:y val="-2.57925802667129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B4E-4CFA-AD07-DFDAB7FAD62F}"/>
                </c:ext>
              </c:extLst>
            </c:dLbl>
            <c:dLbl>
              <c:idx val="10"/>
              <c:layout>
                <c:manualLayout>
                  <c:x val="7.1352122725651104E-3"/>
                  <c:y val="-7.8809751509093452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B4E-4CFA-AD07-DFDAB7FAD62F}"/>
                </c:ext>
              </c:extLst>
            </c:dLbl>
            <c:dLbl>
              <c:idx val="11"/>
              <c:layout>
                <c:manualLayout>
                  <c:x val="1.427042454513024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B4E-4CFA-AD07-DFDAB7FAD62F}"/>
                </c:ext>
              </c:extLst>
            </c:dLbl>
            <c:dLbl>
              <c:idx val="13"/>
              <c:layout>
                <c:manualLayout>
                  <c:x val="1.141633963610428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B4E-4CFA-AD07-DFDAB7FAD6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'%negatDisc_1_2'!$C$6:$P$6</c:f>
              <c:strCache>
                <c:ptCount val="14"/>
                <c:pt idx="0">
                  <c:v>Port</c:v>
                </c:pt>
                <c:pt idx="1">
                  <c:v>Ingl</c:v>
                </c:pt>
                <c:pt idx="2">
                  <c:v>Filosof</c:v>
                </c:pt>
                <c:pt idx="3">
                  <c:v>E.Fis</c:v>
                </c:pt>
                <c:pt idx="4">
                  <c:v>Des.A</c:v>
                </c:pt>
                <c:pt idx="5">
                  <c:v>G.D.A</c:v>
                </c:pt>
                <c:pt idx="6">
                  <c:v>H.C.Art.</c:v>
                </c:pt>
                <c:pt idx="7">
                  <c:v>Mat. A</c:v>
                </c:pt>
                <c:pt idx="8">
                  <c:v>F.Q.A</c:v>
                </c:pt>
                <c:pt idx="9">
                  <c:v>B.Geol</c:v>
                </c:pt>
                <c:pt idx="10">
                  <c:v>HistA</c:v>
                </c:pt>
                <c:pt idx="11">
                  <c:v>GeogA</c:v>
                </c:pt>
                <c:pt idx="12">
                  <c:v>MACS</c:v>
                </c:pt>
                <c:pt idx="13">
                  <c:v>EconA</c:v>
                </c:pt>
              </c:strCache>
            </c:strRef>
          </c:cat>
          <c:val>
            <c:numRef>
              <c:f>'%negatDisc_1_2'!$C$8:$P$8</c:f>
              <c:numCache>
                <c:formatCode>0.0%</c:formatCode>
                <c:ptCount val="14"/>
                <c:pt idx="0">
                  <c:v>3.8600000000000002E-2</c:v>
                </c:pt>
                <c:pt idx="1">
                  <c:v>4.9500000000000023E-2</c:v>
                </c:pt>
                <c:pt idx="2">
                  <c:v>4.5800000000000014E-2</c:v>
                </c:pt>
                <c:pt idx="3">
                  <c:v>0</c:v>
                </c:pt>
                <c:pt idx="4">
                  <c:v>4.1700000000000001E-2</c:v>
                </c:pt>
                <c:pt idx="5">
                  <c:v>0.26090000000000002</c:v>
                </c:pt>
                <c:pt idx="6">
                  <c:v>0.20830000000000001</c:v>
                </c:pt>
                <c:pt idx="7">
                  <c:v>0.19159999999999999</c:v>
                </c:pt>
                <c:pt idx="8">
                  <c:v>0.17610000000000001</c:v>
                </c:pt>
                <c:pt idx="9">
                  <c:v>5.0800000000000012E-2</c:v>
                </c:pt>
                <c:pt idx="10">
                  <c:v>7.8700000000000034E-2</c:v>
                </c:pt>
                <c:pt idx="11">
                  <c:v>5.1700000000000003E-2</c:v>
                </c:pt>
                <c:pt idx="12">
                  <c:v>0.19320000000000001</c:v>
                </c:pt>
                <c:pt idx="13">
                  <c:v>0.29630000000000045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BB4E-4CFA-AD07-DFDAB7FAD62F}"/>
            </c:ext>
          </c:extLst>
        </c:ser>
        <c:dLbls/>
        <c:axId val="118474240"/>
        <c:axId val="118475776"/>
      </c:barChart>
      <c:catAx>
        <c:axId val="118474240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280000" vert="horz"/>
          <a:lstStyle/>
          <a:p>
            <a:pPr>
              <a:defRPr/>
            </a:pPr>
            <a:endParaRPr lang="pt-PT"/>
          </a:p>
        </c:txPr>
        <c:crossAx val="118475776"/>
        <c:crosses val="autoZero"/>
        <c:auto val="1"/>
        <c:lblAlgn val="ctr"/>
        <c:lblOffset val="100"/>
        <c:tickLblSkip val="1"/>
        <c:tickMarkSkip val="1"/>
      </c:catAx>
      <c:valAx>
        <c:axId val="118475776"/>
        <c:scaling>
          <c:orientation val="minMax"/>
          <c:max val="0.5"/>
        </c:scaling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8474240"/>
        <c:crosses val="autoZero"/>
        <c:crossBetween val="between"/>
        <c:majorUnit val="0.1"/>
      </c:valAx>
      <c:spPr>
        <a:noFill/>
        <a:ln w="3175">
          <a:noFill/>
        </a:ln>
      </c:spPr>
    </c:plotArea>
    <c:legend>
      <c:legendPos val="r"/>
      <c:layout>
        <c:manualLayout>
          <c:xMode val="edge"/>
          <c:yMode val="edge"/>
          <c:x val="0.38342952655214851"/>
          <c:y val="0.10787401574803167"/>
          <c:w val="0.33399751478329287"/>
          <c:h val="7.0267100374570096E-2"/>
        </c:manualLayout>
      </c:layout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12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/>
            </a:pPr>
            <a:r>
              <a:rPr lang="pt-PT"/>
              <a:t>Médias</a:t>
            </a:r>
          </a:p>
        </c:rich>
      </c:tx>
      <c:layout>
        <c:manualLayout>
          <c:xMode val="edge"/>
          <c:yMode val="edge"/>
          <c:x val="0.51113642709554929"/>
          <c:y val="9.192379469676548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921113689095174"/>
          <c:y val="0.18587360594795538"/>
          <c:w val="0.84918793503480283"/>
          <c:h val="0.53531598513011147"/>
        </c:manualLayout>
      </c:layout>
      <c:barChart>
        <c:barDir val="col"/>
        <c:grouping val="clustered"/>
        <c:ser>
          <c:idx val="0"/>
          <c:order val="0"/>
          <c:tx>
            <c:strRef>
              <c:f>Turmas_1_2!$B$13</c:f>
              <c:strCache>
                <c:ptCount val="1"/>
                <c:pt idx="0">
                  <c:v>Média 1º Período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5.3752730666934631E-3"/>
                  <c:y val="2.06718346253231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EA8-413A-82FA-B4EF9601520D}"/>
                </c:ext>
              </c:extLst>
            </c:dLbl>
            <c:dLbl>
              <c:idx val="1"/>
              <c:layout>
                <c:manualLayout>
                  <c:x val="-5.3752730666934631E-3"/>
                  <c:y val="1.033591731266149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A8-413A-82FA-B4EF9601520D}"/>
                </c:ext>
              </c:extLst>
            </c:dLbl>
            <c:dLbl>
              <c:idx val="2"/>
              <c:layout>
                <c:manualLayout>
                  <c:x val="-8.958788444489111E-3"/>
                  <c:y val="5.167958656330715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EA8-413A-82FA-B4EF9601520D}"/>
                </c:ext>
              </c:extLst>
            </c:dLbl>
            <c:dLbl>
              <c:idx val="3"/>
              <c:layout>
                <c:manualLayout>
                  <c:x val="-1.0750546133386904E-2"/>
                  <c:y val="1.550387596899229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A8-413A-82FA-B4EF9601520D}"/>
                </c:ext>
              </c:extLst>
            </c:dLbl>
            <c:dLbl>
              <c:idx val="4"/>
              <c:layout>
                <c:manualLayout>
                  <c:x val="-3.5835153777956457E-3"/>
                  <c:y val="2.583979328165383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EA8-413A-82FA-B4EF9601520D}"/>
                </c:ext>
              </c:extLst>
            </c:dLbl>
            <c:dLbl>
              <c:idx val="5"/>
              <c:layout>
                <c:manualLayout>
                  <c:x val="-1.2542303822284726E-2"/>
                  <c:y val="-5.1679586563307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A8-413A-82FA-B4EF9601520D}"/>
                </c:ext>
              </c:extLst>
            </c:dLbl>
            <c:dLbl>
              <c:idx val="6"/>
              <c:layout>
                <c:manualLayout>
                  <c:x val="-1.0750546133386839E-2"/>
                  <c:y val="2.06718346253231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EA8-413A-82FA-B4EF9601520D}"/>
                </c:ext>
              </c:extLst>
            </c:dLbl>
            <c:dLbl>
              <c:idx val="7"/>
              <c:layout>
                <c:manualLayout>
                  <c:x val="-5.3752730666934631E-3"/>
                  <c:y val="2.06718346253231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A8-413A-82FA-B4EF9601520D}"/>
                </c:ext>
              </c:extLst>
            </c:dLbl>
            <c:dLbl>
              <c:idx val="8"/>
              <c:layout>
                <c:manualLayout>
                  <c:x val="-7.1670307555912714E-3"/>
                  <c:y val="2.06718346253231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EA8-413A-82FA-B4EF9601520D}"/>
                </c:ext>
              </c:extLst>
            </c:dLbl>
            <c:dLbl>
              <c:idx val="9"/>
              <c:layout>
                <c:manualLayout>
                  <c:x val="-8.958788444489111E-3"/>
                  <c:y val="1.033591731266149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A8-413A-82FA-B4EF9601520D}"/>
                </c:ext>
              </c:extLst>
            </c:dLbl>
            <c:dLbl>
              <c:idx val="10"/>
              <c:layout>
                <c:manualLayout>
                  <c:x val="0"/>
                  <c:y val="2.583979328165383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EA8-413A-82FA-B4EF9601520D}"/>
                </c:ext>
              </c:extLst>
            </c:dLbl>
            <c:dLbl>
              <c:idx val="11"/>
              <c:layout>
                <c:manualLayout>
                  <c:x val="-7.1670307555912714E-3"/>
                  <c:y val="5.1679586563307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EA8-413A-82FA-B4EF9601520D}"/>
                </c:ext>
              </c:extLst>
            </c:dLbl>
            <c:dLbl>
              <c:idx val="12"/>
              <c:layout>
                <c:manualLayout>
                  <c:x val="-5.375273066693463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EA8-413A-82FA-B4EF9601520D}"/>
                </c:ext>
              </c:extLst>
            </c:dLbl>
            <c:dLbl>
              <c:idx val="13"/>
              <c:layout>
                <c:manualLayout>
                  <c:x val="-7.1670307555912714E-3"/>
                  <c:y val="3.100775193798448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EA8-413A-82FA-B4EF960152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Turmas_1_2!$C$7:$O$7</c:f>
              <c:strCache>
                <c:ptCount val="13"/>
                <c:pt idx="0">
                  <c:v>AV1</c:v>
                </c:pt>
                <c:pt idx="1">
                  <c:v>CT1</c:v>
                </c:pt>
                <c:pt idx="2">
                  <c:v>CT2</c:v>
                </c:pt>
                <c:pt idx="3">
                  <c:v>CT3</c:v>
                </c:pt>
                <c:pt idx="4">
                  <c:v>CT4</c:v>
                </c:pt>
                <c:pt idx="5">
                  <c:v>CT5</c:v>
                </c:pt>
                <c:pt idx="6">
                  <c:v>CT6</c:v>
                </c:pt>
                <c:pt idx="7">
                  <c:v>CT7</c:v>
                </c:pt>
                <c:pt idx="8">
                  <c:v>LH1</c:v>
                </c:pt>
                <c:pt idx="9">
                  <c:v>LH2</c:v>
                </c:pt>
                <c:pt idx="10">
                  <c:v>LH3</c:v>
                </c:pt>
                <c:pt idx="11">
                  <c:v>LH4</c:v>
                </c:pt>
                <c:pt idx="12">
                  <c:v>SE1</c:v>
                </c:pt>
              </c:strCache>
            </c:strRef>
          </c:cat>
          <c:val>
            <c:numRef>
              <c:f>Turmas_1_2!$C$13:$O$13</c:f>
              <c:numCache>
                <c:formatCode>0.0</c:formatCode>
                <c:ptCount val="13"/>
                <c:pt idx="0">
                  <c:v>13.41</c:v>
                </c:pt>
                <c:pt idx="1">
                  <c:v>14.58</c:v>
                </c:pt>
                <c:pt idx="2">
                  <c:v>14.639999999999999</c:v>
                </c:pt>
                <c:pt idx="3">
                  <c:v>14.54</c:v>
                </c:pt>
                <c:pt idx="4">
                  <c:v>13.76</c:v>
                </c:pt>
                <c:pt idx="5">
                  <c:v>13.739999999999998</c:v>
                </c:pt>
                <c:pt idx="6">
                  <c:v>14.75</c:v>
                </c:pt>
                <c:pt idx="7">
                  <c:v>14.52</c:v>
                </c:pt>
                <c:pt idx="8">
                  <c:v>13.94</c:v>
                </c:pt>
                <c:pt idx="9">
                  <c:v>13.44</c:v>
                </c:pt>
                <c:pt idx="10">
                  <c:v>14.03</c:v>
                </c:pt>
                <c:pt idx="11">
                  <c:v>13.76</c:v>
                </c:pt>
                <c:pt idx="12">
                  <c:v>13.9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5EA8-413A-82FA-B4EF9601520D}"/>
            </c:ext>
          </c:extLst>
        </c:ser>
        <c:ser>
          <c:idx val="1"/>
          <c:order val="1"/>
          <c:tx>
            <c:strRef>
              <c:f>Turmas_1_2!$B$12</c:f>
              <c:strCache>
                <c:ptCount val="1"/>
                <c:pt idx="0">
                  <c:v>Média 2º Período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3.5835153777956457E-3"/>
                  <c:y val="1.550387596899229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EA8-413A-82FA-B4EF9601520D}"/>
                </c:ext>
              </c:extLst>
            </c:dLbl>
            <c:dLbl>
              <c:idx val="1"/>
              <c:layout>
                <c:manualLayout>
                  <c:x val="7.1670307555912714E-3"/>
                  <c:y val="1.033591731266149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EA8-413A-82FA-B4EF9601520D}"/>
                </c:ext>
              </c:extLst>
            </c:dLbl>
            <c:dLbl>
              <c:idx val="2"/>
              <c:layout>
                <c:manualLayout>
                  <c:x val="1.4334061511182543E-2"/>
                  <c:y val="1.033591731266149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EA8-413A-82FA-B4EF9601520D}"/>
                </c:ext>
              </c:extLst>
            </c:dLbl>
            <c:dLbl>
              <c:idx val="3"/>
              <c:layout>
                <c:manualLayout>
                  <c:x val="5.3752730666934631E-3"/>
                  <c:y val="2.06718346253231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EA8-413A-82FA-B4EF9601520D}"/>
                </c:ext>
              </c:extLst>
            </c:dLbl>
            <c:dLbl>
              <c:idx val="4"/>
              <c:layout>
                <c:manualLayout>
                  <c:x val="0"/>
                  <c:y val="-2.06718346253231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EA8-413A-82FA-B4EF9601520D}"/>
                </c:ext>
              </c:extLst>
            </c:dLbl>
            <c:dLbl>
              <c:idx val="6"/>
              <c:layout>
                <c:manualLayout>
                  <c:x val="7.1670307555912714E-3"/>
                  <c:y val="2.06718346253231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EA8-413A-82FA-B4EF9601520D}"/>
                </c:ext>
              </c:extLst>
            </c:dLbl>
            <c:dLbl>
              <c:idx val="7"/>
              <c:layout>
                <c:manualLayout>
                  <c:x val="3.5835153777955819E-3"/>
                  <c:y val="-3.100775193798448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EA8-413A-82FA-B4EF9601520D}"/>
                </c:ext>
              </c:extLst>
            </c:dLbl>
            <c:dLbl>
              <c:idx val="8"/>
              <c:layout>
                <c:manualLayout>
                  <c:x val="7.1670307555912714E-3"/>
                  <c:y val="-2.583979328165383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EA8-413A-82FA-B4EF9601520D}"/>
                </c:ext>
              </c:extLst>
            </c:dLbl>
            <c:dLbl>
              <c:idx val="9"/>
              <c:layout>
                <c:manualLayout>
                  <c:x val="5.3752730666934631E-3"/>
                  <c:y val="1.550387596899229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EA8-413A-82FA-B4EF9601520D}"/>
                </c:ext>
              </c:extLst>
            </c:dLbl>
            <c:dLbl>
              <c:idx val="11"/>
              <c:layout>
                <c:manualLayout>
                  <c:x val="7.1670307555912714E-3"/>
                  <c:y val="-1.033591731266149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EA8-413A-82FA-B4EF9601520D}"/>
                </c:ext>
              </c:extLst>
            </c:dLbl>
            <c:dLbl>
              <c:idx val="12"/>
              <c:layout>
                <c:manualLayout>
                  <c:x val="0"/>
                  <c:y val="-4.651162790697689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EA8-413A-82FA-B4EF960152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Turmas_1_2!$C$7:$O$7</c:f>
              <c:strCache>
                <c:ptCount val="13"/>
                <c:pt idx="0">
                  <c:v>AV1</c:v>
                </c:pt>
                <c:pt idx="1">
                  <c:v>CT1</c:v>
                </c:pt>
                <c:pt idx="2">
                  <c:v>CT2</c:v>
                </c:pt>
                <c:pt idx="3">
                  <c:v>CT3</c:v>
                </c:pt>
                <c:pt idx="4">
                  <c:v>CT4</c:v>
                </c:pt>
                <c:pt idx="5">
                  <c:v>CT5</c:v>
                </c:pt>
                <c:pt idx="6">
                  <c:v>CT6</c:v>
                </c:pt>
                <c:pt idx="7">
                  <c:v>CT7</c:v>
                </c:pt>
                <c:pt idx="8">
                  <c:v>LH1</c:v>
                </c:pt>
                <c:pt idx="9">
                  <c:v>LH2</c:v>
                </c:pt>
                <c:pt idx="10">
                  <c:v>LH3</c:v>
                </c:pt>
                <c:pt idx="11">
                  <c:v>LH4</c:v>
                </c:pt>
                <c:pt idx="12">
                  <c:v>SE1</c:v>
                </c:pt>
              </c:strCache>
            </c:strRef>
          </c:cat>
          <c:val>
            <c:numRef>
              <c:f>Turmas_1_2!$C$12:$O$12</c:f>
              <c:numCache>
                <c:formatCode>0.0</c:formatCode>
                <c:ptCount val="13"/>
                <c:pt idx="0">
                  <c:v>13.739999999999998</c:v>
                </c:pt>
                <c:pt idx="1">
                  <c:v>15.15</c:v>
                </c:pt>
                <c:pt idx="2">
                  <c:v>15.09</c:v>
                </c:pt>
                <c:pt idx="3">
                  <c:v>14.950000000000006</c:v>
                </c:pt>
                <c:pt idx="4">
                  <c:v>14.2</c:v>
                </c:pt>
                <c:pt idx="5">
                  <c:v>14.09</c:v>
                </c:pt>
                <c:pt idx="6">
                  <c:v>15.4</c:v>
                </c:pt>
                <c:pt idx="7">
                  <c:v>14.92</c:v>
                </c:pt>
                <c:pt idx="8">
                  <c:v>13.709999999999999</c:v>
                </c:pt>
                <c:pt idx="9">
                  <c:v>13.739999999999998</c:v>
                </c:pt>
                <c:pt idx="10">
                  <c:v>14.219999999999999</c:v>
                </c:pt>
                <c:pt idx="11">
                  <c:v>13.77</c:v>
                </c:pt>
                <c:pt idx="12">
                  <c:v>14.139999999999999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A-5EA8-413A-82FA-B4EF9601520D}"/>
            </c:ext>
          </c:extLst>
        </c:ser>
        <c:dLbls/>
        <c:axId val="118575104"/>
        <c:axId val="118577024"/>
      </c:barChart>
      <c:catAx>
        <c:axId val="1185751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PT"/>
                  <a:t>Turmas</a:t>
                </a:r>
              </a:p>
            </c:rich>
          </c:tx>
          <c:layout/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8577024"/>
        <c:crosses val="autoZero"/>
        <c:auto val="1"/>
        <c:lblAlgn val="ctr"/>
        <c:lblOffset val="100"/>
        <c:tickLblSkip val="1"/>
        <c:tickMarkSkip val="1"/>
      </c:catAx>
      <c:valAx>
        <c:axId val="118577024"/>
        <c:scaling>
          <c:orientation val="minMax"/>
          <c:max val="2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8575104"/>
        <c:crosses val="autoZero"/>
        <c:crossBetween val="between"/>
        <c:majorUnit val="4"/>
      </c:valAx>
      <c:spPr>
        <a:noFill/>
        <a:ln w="3175">
          <a:noFill/>
          <a:prstDash val="solid"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1200" b="0" i="0" u="none" strike="noStrike" baseline="0">
                <a:solidFill>
                  <a:sysClr val="windowText" lastClr="000000"/>
                </a:solidFill>
                <a:effectLst/>
                <a:latin typeface="Klavika Rg" panose="02000000000000000000" pitchFamily="50" charset="0"/>
              </a:rPr>
              <a:t>Percentagem de Negativas nas disciplinas do 7º ano - 1º e 2º períodos - 2024/2025</a:t>
            </a:r>
            <a:endParaRPr lang="pt-PT" sz="1200">
              <a:solidFill>
                <a:sysClr val="windowText" lastClr="000000"/>
              </a:solidFill>
              <a:latin typeface="Klavika Rg" panose="02000000000000000000" pitchFamily="50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6.8303686855687606E-2"/>
          <c:y val="0.24763135377308609"/>
          <c:w val="0.90379519391472263"/>
          <c:h val="0.52839548902541034"/>
        </c:manualLayout>
      </c:layout>
      <c:barChart>
        <c:barDir val="col"/>
        <c:grouping val="clustered"/>
        <c:ser>
          <c:idx val="1"/>
          <c:order val="0"/>
          <c:tx>
            <c:strRef>
              <c:f>'%NegatDisc_7 _1e2P'!$A$11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dLbls>
            <c:dLbl>
              <c:idx val="2"/>
              <c:layout>
                <c:manualLayout>
                  <c:x val="0"/>
                  <c:y val="-1.69491525423728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30-400F-81AA-F9251FF41B5A}"/>
                </c:ext>
              </c:extLst>
            </c:dLbl>
            <c:dLbl>
              <c:idx val="3"/>
              <c:layout>
                <c:manualLayout>
                  <c:x val="-7.071510651462930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30-400F-81AA-F9251FF41B5A}"/>
                </c:ext>
              </c:extLst>
            </c:dLbl>
            <c:dLbl>
              <c:idx val="4"/>
              <c:layout>
                <c:manualLayout>
                  <c:x val="-1.414302130292584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B30-400F-81AA-F9251FF41B5A}"/>
                </c:ext>
              </c:extLst>
            </c:dLbl>
            <c:dLbl>
              <c:idx val="6"/>
              <c:layout>
                <c:manualLayout>
                  <c:x val="-8.8393883143286795E-3"/>
                  <c:y val="-1.129943502824858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30-400F-81AA-F9251FF41B5A}"/>
                </c:ext>
              </c:extLst>
            </c:dLbl>
            <c:dLbl>
              <c:idx val="13"/>
              <c:layout>
                <c:manualLayout>
                  <c:x val="1.296428642980566E-16"/>
                  <c:y val="-3.389830508474581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B30-400F-81AA-F9251FF41B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'%NegatDisc_7 _1e2P'!$B$11:$N$11</c:f>
              <c:numCache>
                <c:formatCode>0.0%</c:formatCode>
                <c:ptCount val="13"/>
                <c:pt idx="0">
                  <c:v>0.222</c:v>
                </c:pt>
                <c:pt idx="1">
                  <c:v>7.3999999999999996E-2</c:v>
                </c:pt>
                <c:pt idx="2">
                  <c:v>3.6999999999999998E-2</c:v>
                </c:pt>
                <c:pt idx="3">
                  <c:v>0.111</c:v>
                </c:pt>
                <c:pt idx="4">
                  <c:v>0.14800000000000019</c:v>
                </c:pt>
                <c:pt idx="5">
                  <c:v>0.14800000000000019</c:v>
                </c:pt>
                <c:pt idx="6">
                  <c:v>7.3999999999999996E-2</c:v>
                </c:pt>
                <c:pt idx="7">
                  <c:v>7.3999999999999996E-2</c:v>
                </c:pt>
                <c:pt idx="8">
                  <c:v>0</c:v>
                </c:pt>
                <c:pt idx="9">
                  <c:v>7.3999999999999996E-2</c:v>
                </c:pt>
                <c:pt idx="10">
                  <c:v>0</c:v>
                </c:pt>
                <c:pt idx="11">
                  <c:v>0</c:v>
                </c:pt>
                <c:pt idx="12">
                  <c:v>0.111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AA2-43A0-B056-C4645CCFC9C2}"/>
            </c:ext>
          </c:extLst>
        </c:ser>
        <c:ser>
          <c:idx val="0"/>
          <c:order val="1"/>
          <c:tx>
            <c:strRef>
              <c:f>'%NegatDisc_7 _1e2P'!$A$9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</c:spPr>
          <c:dLbls>
            <c:dLbl>
              <c:idx val="0"/>
              <c:layout>
                <c:manualLayout>
                  <c:x val="1.944665429152307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B30-400F-81AA-F9251FF41B5A}"/>
                </c:ext>
              </c:extLst>
            </c:dLbl>
            <c:dLbl>
              <c:idx val="1"/>
              <c:layout>
                <c:manualLayout>
                  <c:x val="1.0607265977194354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B30-400F-81AA-F9251FF41B5A}"/>
                </c:ext>
              </c:extLst>
            </c:dLbl>
            <c:dLbl>
              <c:idx val="2"/>
              <c:layout>
                <c:manualLayout>
                  <c:x val="1.7678776628657345E-2"/>
                  <c:y val="2.25988700564971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B30-400F-81AA-F9251FF41B5A}"/>
                </c:ext>
              </c:extLst>
            </c:dLbl>
            <c:dLbl>
              <c:idx val="3"/>
              <c:layout>
                <c:manualLayout>
                  <c:x val="1.0607265977194354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B30-400F-81AA-F9251FF41B5A}"/>
                </c:ext>
              </c:extLst>
            </c:dLbl>
            <c:dLbl>
              <c:idx val="4"/>
              <c:layout>
                <c:manualLayout>
                  <c:x val="1.0607265977194354E-2"/>
                  <c:y val="-2.556554238205827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B30-400F-81AA-F9251FF41B5A}"/>
                </c:ext>
              </c:extLst>
            </c:dLbl>
            <c:dLbl>
              <c:idx val="5"/>
              <c:layout>
                <c:manualLayout>
                  <c:x val="1.414302130292584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B30-400F-81AA-F9251FF41B5A}"/>
                </c:ext>
              </c:extLst>
            </c:dLbl>
            <c:dLbl>
              <c:idx val="6"/>
              <c:layout>
                <c:manualLayout>
                  <c:x val="1.0607265977194354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B30-400F-81AA-F9251FF41B5A}"/>
                </c:ext>
              </c:extLst>
            </c:dLbl>
            <c:dLbl>
              <c:idx val="7"/>
              <c:layout>
                <c:manualLayout>
                  <c:x val="1.0607265977194354E-2"/>
                  <c:y val="2.25988700564971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B30-400F-81AA-F9251FF41B5A}"/>
                </c:ext>
              </c:extLst>
            </c:dLbl>
            <c:dLbl>
              <c:idx val="8"/>
              <c:layout>
                <c:manualLayout>
                  <c:x val="1.0607265977194354E-2"/>
                  <c:y val="2.25988700564971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B30-400F-81AA-F9251FF41B5A}"/>
                </c:ext>
              </c:extLst>
            </c:dLbl>
            <c:dLbl>
              <c:idx val="9"/>
              <c:layout>
                <c:manualLayout>
                  <c:x val="1.4143021302925841E-2"/>
                  <c:y val="1.69491525423728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B30-400F-81AA-F9251FF41B5A}"/>
                </c:ext>
              </c:extLst>
            </c:dLbl>
            <c:dLbl>
              <c:idx val="10"/>
              <c:layout>
                <c:manualLayout>
                  <c:x val="1.0607265977194354E-2"/>
                  <c:y val="3.389830508474581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B30-400F-81AA-F9251FF41B5A}"/>
                </c:ext>
              </c:extLst>
            </c:dLbl>
            <c:dLbl>
              <c:idx val="11"/>
              <c:layout>
                <c:manualLayout>
                  <c:x val="1.2375143640060107E-2"/>
                  <c:y val="2.824858757062147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B30-400F-81AA-F9251FF41B5A}"/>
                </c:ext>
              </c:extLst>
            </c:dLbl>
            <c:dLbl>
              <c:idx val="12"/>
              <c:layout>
                <c:manualLayout>
                  <c:x val="1.4143021302925841E-2"/>
                  <c:y val="1.129943502824858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B30-400F-81AA-F9251FF41B5A}"/>
                </c:ext>
              </c:extLst>
            </c:dLbl>
            <c:dLbl>
              <c:idx val="13"/>
              <c:layout>
                <c:manualLayout>
                  <c:x val="1.0607265977194354E-2"/>
                  <c:y val="5.6497175141242938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B30-400F-81AA-F9251FF41B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'%NegatDisc_7 _1e2P'!$B$7:$N$7</c:f>
              <c:strCache>
                <c:ptCount val="13"/>
                <c:pt idx="0">
                  <c:v>Port.</c:v>
                </c:pt>
                <c:pt idx="1">
                  <c:v>Ing. LEI</c:v>
                </c:pt>
                <c:pt idx="2">
                  <c:v>Fran. LEII</c:v>
                </c:pt>
                <c:pt idx="3">
                  <c:v>C. Nat.</c:v>
                </c:pt>
                <c:pt idx="4">
                  <c:v>F.Q.</c:v>
                </c:pt>
                <c:pt idx="5">
                  <c:v>Mat.</c:v>
                </c:pt>
                <c:pt idx="6">
                  <c:v>Geog.</c:v>
                </c:pt>
                <c:pt idx="7">
                  <c:v>Hist.</c:v>
                </c:pt>
                <c:pt idx="8">
                  <c:v>Ed. Vis.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'%NegatDisc_7 _1e2P'!$B$9:$N$9</c:f>
              <c:numCache>
                <c:formatCode>0.0%</c:formatCode>
                <c:ptCount val="13"/>
                <c:pt idx="0">
                  <c:v>0.1111</c:v>
                </c:pt>
                <c:pt idx="1">
                  <c:v>3.6999999999999998E-2</c:v>
                </c:pt>
                <c:pt idx="2">
                  <c:v>3.6999999999999998E-2</c:v>
                </c:pt>
                <c:pt idx="3">
                  <c:v>7.4100000000000013E-2</c:v>
                </c:pt>
                <c:pt idx="4">
                  <c:v>3.6999999999999998E-2</c:v>
                </c:pt>
                <c:pt idx="5">
                  <c:v>0.18520000000000023</c:v>
                </c:pt>
                <c:pt idx="6">
                  <c:v>7.4100000000000013E-2</c:v>
                </c:pt>
                <c:pt idx="7">
                  <c:v>7.4100000000000013E-2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3.6999999999999998E-2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AA2-43A0-B056-C4645CCFC9C2}"/>
            </c:ext>
          </c:extLst>
        </c:ser>
        <c:dLbls/>
        <c:axId val="116722304"/>
        <c:axId val="116740480"/>
      </c:barChart>
      <c:catAx>
        <c:axId val="11672230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Klavika Rg" panose="02000000000000000000" pitchFamily="50" charset="0"/>
                <a:ea typeface="+mn-ea"/>
                <a:cs typeface="+mn-cs"/>
              </a:defRPr>
            </a:pPr>
            <a:endParaRPr lang="pt-PT"/>
          </a:p>
        </c:txPr>
        <c:crossAx val="116740480"/>
        <c:crosses val="autoZero"/>
        <c:auto val="1"/>
        <c:lblAlgn val="ctr"/>
        <c:lblOffset val="100"/>
      </c:catAx>
      <c:valAx>
        <c:axId val="11674048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0.0%" sourceLinked="1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Klavika Rg" panose="02000000000000000000" pitchFamily="50" charset="0"/>
                <a:ea typeface="+mn-ea"/>
                <a:cs typeface="+mn-cs"/>
              </a:defRPr>
            </a:pPr>
            <a:endParaRPr lang="pt-PT"/>
          </a:p>
        </c:txPr>
        <c:crossAx val="116722304"/>
        <c:crosses val="autoZero"/>
        <c:crossBetween val="between"/>
        <c:majorUnit val="0.2"/>
      </c:valAx>
      <c:spPr>
        <a:noFill/>
        <a:ln w="3175">
          <a:noFill/>
        </a:ln>
        <a:effectLst/>
      </c:spPr>
    </c:plotArea>
    <c:legend>
      <c:legendPos val="r"/>
      <c:layout>
        <c:manualLayout>
          <c:xMode val="edge"/>
          <c:yMode val="edge"/>
          <c:x val="0.36606913793691481"/>
          <c:y val="0.11988789536901093"/>
          <c:w val="0.34577738244135553"/>
          <c:h val="9.8489996442752345E-2"/>
        </c:manualLayout>
      </c:layout>
      <c:txPr>
        <a:bodyPr/>
        <a:lstStyle/>
        <a:p>
          <a:pPr>
            <a:defRPr sz="1000">
              <a:latin typeface="Klavika Rg" pitchFamily="50" charset="0"/>
            </a:defRPr>
          </a:pPr>
          <a:endParaRPr lang="pt-PT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/>
            </a:pPr>
            <a:r>
              <a:rPr lang="en-US"/>
              <a:t>Classificações inferiores a 10 valores</a:t>
            </a:r>
          </a:p>
        </c:rich>
      </c:tx>
      <c:layout>
        <c:manualLayout>
          <c:xMode val="edge"/>
          <c:yMode val="edge"/>
          <c:x val="0.25045856529080518"/>
          <c:y val="0.10919814798431129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4221536011607738"/>
          <c:y val="0.23622088254593226"/>
          <c:w val="0.76688394739339893"/>
          <c:h val="0.53531598513011147"/>
        </c:manualLayout>
      </c:layout>
      <c:barChart>
        <c:barDir val="col"/>
        <c:grouping val="clustered"/>
        <c:ser>
          <c:idx val="0"/>
          <c:order val="0"/>
          <c:tx>
            <c:strRef>
              <c:f>Turmas_1_2!$B$10</c:f>
              <c:strCache>
                <c:ptCount val="1"/>
                <c:pt idx="0">
                  <c:v>% negativas              1º Período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ysClr val="windowText" lastClr="000000"/>
              </a:solidFill>
              <a:prstDash val="solid"/>
            </a:ln>
          </c:spPr>
          <c:dLbls>
            <c:dLbl>
              <c:idx val="1"/>
              <c:layout>
                <c:manualLayout>
                  <c:x val="0"/>
                  <c:y val="2.08333333333334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66-43AB-96E8-485FEB18A3BA}"/>
                </c:ext>
              </c:extLst>
            </c:dLbl>
            <c:dLbl>
              <c:idx val="4"/>
              <c:layout>
                <c:manualLayout>
                  <c:x val="-8.0222842633261449E-3"/>
                  <c:y val="-9.5485008060150936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66-43AB-96E8-485FEB18A3BA}"/>
                </c:ext>
              </c:extLst>
            </c:dLbl>
            <c:dLbl>
              <c:idx val="6"/>
              <c:layout>
                <c:manualLayout>
                  <c:x val="-1.1064666579540618E-2"/>
                  <c:y val="1.531990139357822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66-43AB-96E8-485FEB18A3BA}"/>
                </c:ext>
              </c:extLst>
            </c:dLbl>
            <c:dLbl>
              <c:idx val="13"/>
              <c:layout>
                <c:manualLayout>
                  <c:x val="0"/>
                  <c:y val="-2.08333333333334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66-43AB-96E8-485FEB18A3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Turmas_1_2!$C$7:$O$7</c:f>
              <c:strCache>
                <c:ptCount val="13"/>
                <c:pt idx="0">
                  <c:v>AV1</c:v>
                </c:pt>
                <c:pt idx="1">
                  <c:v>CT1</c:v>
                </c:pt>
                <c:pt idx="2">
                  <c:v>CT2</c:v>
                </c:pt>
                <c:pt idx="3">
                  <c:v>CT3</c:v>
                </c:pt>
                <c:pt idx="4">
                  <c:v>CT4</c:v>
                </c:pt>
                <c:pt idx="5">
                  <c:v>CT5</c:v>
                </c:pt>
                <c:pt idx="6">
                  <c:v>CT6</c:v>
                </c:pt>
                <c:pt idx="7">
                  <c:v>CT7</c:v>
                </c:pt>
                <c:pt idx="8">
                  <c:v>LH1</c:v>
                </c:pt>
                <c:pt idx="9">
                  <c:v>LH2</c:v>
                </c:pt>
                <c:pt idx="10">
                  <c:v>LH3</c:v>
                </c:pt>
                <c:pt idx="11">
                  <c:v>LH4</c:v>
                </c:pt>
                <c:pt idx="12">
                  <c:v>SE1</c:v>
                </c:pt>
              </c:strCache>
            </c:strRef>
          </c:cat>
          <c:val>
            <c:numRef>
              <c:f>Turmas_1_2!$C$10:$O$10</c:f>
              <c:numCache>
                <c:formatCode>0.0%</c:formatCode>
                <c:ptCount val="13"/>
                <c:pt idx="0">
                  <c:v>0.15120000000000022</c:v>
                </c:pt>
                <c:pt idx="1">
                  <c:v>8.3300000000000041E-2</c:v>
                </c:pt>
                <c:pt idx="2">
                  <c:v>9.9300000000000041E-2</c:v>
                </c:pt>
                <c:pt idx="3">
                  <c:v>5.1999999999999998E-2</c:v>
                </c:pt>
                <c:pt idx="4">
                  <c:v>0.1128</c:v>
                </c:pt>
                <c:pt idx="5">
                  <c:v>0.1361</c:v>
                </c:pt>
                <c:pt idx="6">
                  <c:v>5.5600000000000004E-2</c:v>
                </c:pt>
                <c:pt idx="7">
                  <c:v>0.13689999999999999</c:v>
                </c:pt>
                <c:pt idx="8">
                  <c:v>9.550000000000014E-2</c:v>
                </c:pt>
                <c:pt idx="9">
                  <c:v>0.1056000000000001</c:v>
                </c:pt>
                <c:pt idx="10">
                  <c:v>7.4500000000000094E-2</c:v>
                </c:pt>
                <c:pt idx="11">
                  <c:v>7.5200000000000003E-2</c:v>
                </c:pt>
                <c:pt idx="12">
                  <c:v>0.1111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D66-43AB-96E8-485FEB18A3BA}"/>
            </c:ext>
          </c:extLst>
        </c:ser>
        <c:ser>
          <c:idx val="1"/>
          <c:order val="1"/>
          <c:tx>
            <c:strRef>
              <c:f>Turmas_1_2!$B$9</c:f>
              <c:strCache>
                <c:ptCount val="1"/>
                <c:pt idx="0">
                  <c:v>% negativas              2º Período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1.2033426394989171E-2"/>
                  <c:y val="1.562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D66-43AB-96E8-485FEB18A3BA}"/>
                </c:ext>
              </c:extLst>
            </c:dLbl>
            <c:dLbl>
              <c:idx val="1"/>
              <c:layout>
                <c:manualLayout>
                  <c:x val="3.008356598747302E-2"/>
                  <c:y val="4.687499999999998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D66-43AB-96E8-485FEB18A3BA}"/>
                </c:ext>
              </c:extLst>
            </c:dLbl>
            <c:dLbl>
              <c:idx val="2"/>
              <c:layout>
                <c:manualLayout>
                  <c:x val="1.6044410607670683E-2"/>
                  <c:y val="1.041666666666666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66-43AB-96E8-485FEB18A3BA}"/>
                </c:ext>
              </c:extLst>
            </c:dLbl>
            <c:dLbl>
              <c:idx val="3"/>
              <c:layout>
                <c:manualLayout>
                  <c:x val="2.0055710658315375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D66-43AB-96E8-485FEB18A3BA}"/>
                </c:ext>
              </c:extLst>
            </c:dLbl>
            <c:dLbl>
              <c:idx val="4"/>
              <c:layout>
                <c:manualLayout>
                  <c:x val="1.2033426394989171E-2"/>
                  <c:y val="1.041666666666666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D66-43AB-96E8-485FEB18A3BA}"/>
                </c:ext>
              </c:extLst>
            </c:dLbl>
            <c:dLbl>
              <c:idx val="5"/>
              <c:layout>
                <c:manualLayout>
                  <c:x val="1.6044568526652241E-2"/>
                  <c:y val="2.083292322834645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D66-43AB-96E8-485FEB18A3BA}"/>
                </c:ext>
              </c:extLst>
            </c:dLbl>
            <c:dLbl>
              <c:idx val="6"/>
              <c:layout>
                <c:manualLayout>
                  <c:x val="1.1578233737380341E-3"/>
                  <c:y val="9.8062040195437111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D66-43AB-96E8-485FEB18A3BA}"/>
                </c:ext>
              </c:extLst>
            </c:dLbl>
            <c:dLbl>
              <c:idx val="7"/>
              <c:layout>
                <c:manualLayout>
                  <c:x val="1.8050139592483763E-2"/>
                  <c:y val="5.2083333333333539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D66-43AB-96E8-485FEB18A3BA}"/>
                </c:ext>
              </c:extLst>
            </c:dLbl>
            <c:dLbl>
              <c:idx val="8"/>
              <c:layout>
                <c:manualLayout>
                  <c:x val="8.0222842633261449E-3"/>
                  <c:y val="2.083333333333348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D66-43AB-96E8-485FEB18A3BA}"/>
                </c:ext>
              </c:extLst>
            </c:dLbl>
            <c:dLbl>
              <c:idx val="9"/>
              <c:layout>
                <c:manualLayout>
                  <c:x val="1.2033426394989171E-2"/>
                  <c:y val="2.08333333333334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D66-43AB-96E8-485FEB18A3BA}"/>
                </c:ext>
              </c:extLst>
            </c:dLbl>
            <c:dLbl>
              <c:idx val="10"/>
              <c:layout>
                <c:manualLayout>
                  <c:x val="1.6044568526652241E-2"/>
                  <c:y val="1.041666666666666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D66-43AB-96E8-485FEB18A3BA}"/>
                </c:ext>
              </c:extLst>
            </c:dLbl>
            <c:dLbl>
              <c:idx val="11"/>
              <c:layout>
                <c:manualLayout>
                  <c:x val="1.6044568526652241E-2"/>
                  <c:y val="-1.562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D66-43AB-96E8-485FEB18A3BA}"/>
                </c:ext>
              </c:extLst>
            </c:dLbl>
            <c:dLbl>
              <c:idx val="12"/>
              <c:layout>
                <c:manualLayout>
                  <c:x val="1.0027855329157682E-2"/>
                  <c:y val="2.604166666666675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D66-43AB-96E8-485FEB18A3BA}"/>
                </c:ext>
              </c:extLst>
            </c:dLbl>
            <c:dLbl>
              <c:idx val="13"/>
              <c:layout>
                <c:manualLayout>
                  <c:x val="1.4038997460820659E-2"/>
                  <c:y val="2.08333333333334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D66-43AB-96E8-485FEB18A3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Turmas_1_2!$C$7:$O$7</c:f>
              <c:strCache>
                <c:ptCount val="13"/>
                <c:pt idx="0">
                  <c:v>AV1</c:v>
                </c:pt>
                <c:pt idx="1">
                  <c:v>CT1</c:v>
                </c:pt>
                <c:pt idx="2">
                  <c:v>CT2</c:v>
                </c:pt>
                <c:pt idx="3">
                  <c:v>CT3</c:v>
                </c:pt>
                <c:pt idx="4">
                  <c:v>CT4</c:v>
                </c:pt>
                <c:pt idx="5">
                  <c:v>CT5</c:v>
                </c:pt>
                <c:pt idx="6">
                  <c:v>CT6</c:v>
                </c:pt>
                <c:pt idx="7">
                  <c:v>CT7</c:v>
                </c:pt>
                <c:pt idx="8">
                  <c:v>LH1</c:v>
                </c:pt>
                <c:pt idx="9">
                  <c:v>LH2</c:v>
                </c:pt>
                <c:pt idx="10">
                  <c:v>LH3</c:v>
                </c:pt>
                <c:pt idx="11">
                  <c:v>LH4</c:v>
                </c:pt>
                <c:pt idx="12">
                  <c:v>SE1</c:v>
                </c:pt>
              </c:strCache>
            </c:strRef>
          </c:cat>
          <c:val>
            <c:numRef>
              <c:f>Turmas_1_2!$C$9:$O$9</c:f>
              <c:numCache>
                <c:formatCode>0.0%</c:formatCode>
                <c:ptCount val="13"/>
                <c:pt idx="0">
                  <c:v>7.690000000000001E-2</c:v>
                </c:pt>
                <c:pt idx="1">
                  <c:v>0</c:v>
                </c:pt>
                <c:pt idx="2">
                  <c:v>4.4800000000000034E-2</c:v>
                </c:pt>
                <c:pt idx="3">
                  <c:v>4.6199999999999998E-2</c:v>
                </c:pt>
                <c:pt idx="4">
                  <c:v>0.1053</c:v>
                </c:pt>
                <c:pt idx="5">
                  <c:v>0.11559999999999998</c:v>
                </c:pt>
                <c:pt idx="6">
                  <c:v>1.6799999999999999E-2</c:v>
                </c:pt>
                <c:pt idx="7">
                  <c:v>0.1012000000000001</c:v>
                </c:pt>
                <c:pt idx="8">
                  <c:v>9.7300000000000011E-2</c:v>
                </c:pt>
                <c:pt idx="9">
                  <c:v>9.9400000000000002E-2</c:v>
                </c:pt>
                <c:pt idx="10">
                  <c:v>5.16E-2</c:v>
                </c:pt>
                <c:pt idx="11">
                  <c:v>7.1400000000000019E-2</c:v>
                </c:pt>
                <c:pt idx="12">
                  <c:v>7.9400000000000096E-2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5D66-43AB-96E8-485FEB18A3BA}"/>
            </c:ext>
          </c:extLst>
        </c:ser>
        <c:dLbls/>
        <c:axId val="118541312"/>
        <c:axId val="118715520"/>
      </c:barChart>
      <c:catAx>
        <c:axId val="1185413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PT"/>
                  <a:t>Turmas</a:t>
                </a:r>
              </a:p>
            </c:rich>
          </c:tx>
          <c:layout/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8715520"/>
        <c:crosses val="autoZero"/>
        <c:auto val="1"/>
        <c:lblAlgn val="ctr"/>
        <c:lblOffset val="100"/>
        <c:tickLblSkip val="1"/>
        <c:tickMarkSkip val="1"/>
      </c:catAx>
      <c:valAx>
        <c:axId val="118715520"/>
        <c:scaling>
          <c:orientation val="minMax"/>
          <c:max val="0.5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8541312"/>
        <c:crosses val="autoZero"/>
        <c:crossBetween val="between"/>
        <c:majorUnit val="0.1"/>
      </c:valAx>
      <c:spPr>
        <a:noFill/>
        <a:ln w="3175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r>
              <a:rPr lang="pt-PT" b="1"/>
              <a:t>Classificação Média - 11º ano  </a:t>
            </a:r>
          </a:p>
        </c:rich>
      </c:tx>
      <c:layout>
        <c:manualLayout>
          <c:xMode val="edge"/>
          <c:yMode val="edge"/>
          <c:x val="0.25169662931918457"/>
          <c:y val="2.6280314960630017E-3"/>
        </c:manualLayout>
      </c:layout>
    </c:title>
    <c:plotArea>
      <c:layout>
        <c:manualLayout>
          <c:layoutTarget val="inner"/>
          <c:xMode val="edge"/>
          <c:yMode val="edge"/>
          <c:x val="7.1988326520324206E-2"/>
          <c:y val="7.8834606498981913E-2"/>
          <c:w val="0.89745603674540686"/>
          <c:h val="0.66094990601422576"/>
        </c:manualLayout>
      </c:layout>
      <c:lineChart>
        <c:grouping val="standard"/>
        <c:ser>
          <c:idx val="0"/>
          <c:order val="0"/>
          <c:tx>
            <c:strRef>
              <c:f>Evol11º!$C$5</c:f>
              <c:strCache>
                <c:ptCount val="1"/>
                <c:pt idx="0">
                  <c:v>Média</c:v>
                </c:pt>
              </c:strCache>
            </c:strRef>
          </c:tx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Klavika Rg"/>
                    <a:ea typeface="Klavika Rg"/>
                    <a:cs typeface="Klavika Rg"/>
                  </a:defRPr>
                </a:pPr>
                <a:endParaRPr lang="pt-PT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Evol11º!$B$6:$B$10</c:f>
              <c:strCache>
                <c:ptCount val="5"/>
                <c:pt idx="0">
                  <c:v>2021/22</c:v>
                </c:pt>
                <c:pt idx="1">
                  <c:v>2022/23</c:v>
                </c:pt>
                <c:pt idx="2">
                  <c:v>2023/24</c:v>
                </c:pt>
                <c:pt idx="3">
                  <c:v>2024/25</c:v>
                </c:pt>
                <c:pt idx="4">
                  <c:v>Valores Médios</c:v>
                </c:pt>
              </c:strCache>
            </c:strRef>
          </c:cat>
          <c:val>
            <c:numRef>
              <c:f>Evol11º!$C$6:$C$9</c:f>
              <c:numCache>
                <c:formatCode>0.0</c:formatCode>
                <c:ptCount val="4"/>
                <c:pt idx="0">
                  <c:v>14.7</c:v>
                </c:pt>
                <c:pt idx="1">
                  <c:v>14.3</c:v>
                </c:pt>
                <c:pt idx="2">
                  <c:v>14.1</c:v>
                </c:pt>
                <c:pt idx="3">
                  <c:v>14.4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A8-415B-BEDC-35F7685CF850}"/>
            </c:ext>
          </c:extLst>
        </c:ser>
        <c:dLbls/>
        <c:marker val="1"/>
        <c:axId val="118818304"/>
        <c:axId val="118820224"/>
      </c:lineChart>
      <c:catAx>
        <c:axId val="1188183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Klavika Rg"/>
                    <a:ea typeface="Klavika Rg"/>
                    <a:cs typeface="Klavika Rg"/>
                  </a:defRPr>
                </a:pPr>
                <a:r>
                  <a:rPr lang="pt-PT"/>
                  <a:t>Ano letivo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8820224"/>
        <c:crosses val="autoZero"/>
        <c:auto val="1"/>
        <c:lblAlgn val="ctr"/>
        <c:lblOffset val="100"/>
      </c:catAx>
      <c:valAx>
        <c:axId val="118820224"/>
        <c:scaling>
          <c:orientation val="minMax"/>
          <c:max val="20"/>
          <c:min val="0"/>
        </c:scaling>
        <c:axPos val="l"/>
        <c:majorGridlines/>
        <c:numFmt formatCode="0.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8818304"/>
        <c:crosses val="autoZero"/>
        <c:crossBetween val="between"/>
        <c:majorUnit val="4"/>
      </c:valAx>
    </c:plotArea>
    <c:plotVisOnly val="1"/>
    <c:dispBlanksAs val="gap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Klavika Rg"/>
          <a:ea typeface="Klavika Rg"/>
          <a:cs typeface="Klavika Rg"/>
        </a:defRPr>
      </a:pPr>
      <a:endParaRPr lang="pt-PT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r>
              <a:rPr lang="pt-PT" b="1"/>
              <a:t>Percentagem de Negativas - 11º ano  </a:t>
            </a:r>
          </a:p>
        </c:rich>
      </c:tx>
      <c:layout>
        <c:manualLayout>
          <c:xMode val="edge"/>
          <c:yMode val="edge"/>
          <c:x val="0.28992848073279948"/>
          <c:y val="3.3752333304907275E-2"/>
        </c:manualLayout>
      </c:layout>
    </c:title>
    <c:plotArea>
      <c:layout>
        <c:manualLayout>
          <c:layoutTarget val="inner"/>
          <c:xMode val="edge"/>
          <c:yMode val="edge"/>
          <c:x val="7.1988407699037624E-2"/>
          <c:y val="0.14995625546806701"/>
          <c:w val="0.89745603674540686"/>
          <c:h val="0.66094990601422621"/>
        </c:manualLayout>
      </c:layout>
      <c:lineChart>
        <c:grouping val="standard"/>
        <c:ser>
          <c:idx val="1"/>
          <c:order val="0"/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Klavika Rg"/>
                    <a:ea typeface="Klavika Rg"/>
                    <a:cs typeface="Klavika Rg"/>
                  </a:defRPr>
                </a:pPr>
                <a:endParaRPr lang="pt-PT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Evol11º!$B$6:$B$9</c:f>
              <c:strCache>
                <c:ptCount val="4"/>
                <c:pt idx="0">
                  <c:v>2021/22</c:v>
                </c:pt>
                <c:pt idx="1">
                  <c:v>2022/23</c:v>
                </c:pt>
                <c:pt idx="2">
                  <c:v>2023/24</c:v>
                </c:pt>
                <c:pt idx="3">
                  <c:v>2024/25</c:v>
                </c:pt>
              </c:strCache>
            </c:strRef>
          </c:cat>
          <c:val>
            <c:numRef>
              <c:f>Evol11º!$D$6:$D$9</c:f>
              <c:numCache>
                <c:formatCode>0.0%</c:formatCode>
                <c:ptCount val="4"/>
                <c:pt idx="0">
                  <c:v>5.3999999999999999E-2</c:v>
                </c:pt>
                <c:pt idx="1">
                  <c:v>7.5000000000000011E-2</c:v>
                </c:pt>
                <c:pt idx="2">
                  <c:v>7.9000000000000098E-2</c:v>
                </c:pt>
                <c:pt idx="3">
                  <c:v>7.1999999999999995E-2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70-44EA-B31B-971C04124938}"/>
            </c:ext>
          </c:extLst>
        </c:ser>
        <c:dLbls/>
        <c:marker val="1"/>
        <c:axId val="118840704"/>
        <c:axId val="118871552"/>
      </c:lineChart>
      <c:catAx>
        <c:axId val="1188407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Klavika Rg"/>
                    <a:ea typeface="Klavika Rg"/>
                    <a:cs typeface="Klavika Rg"/>
                  </a:defRPr>
                </a:pPr>
                <a:r>
                  <a:rPr lang="pt-PT"/>
                  <a:t>Ano letivo</a:t>
                </a:r>
              </a:p>
            </c:rich>
          </c:tx>
          <c:layout/>
        </c:title>
        <c:numFmt formatCode="0.0%" sourceLinked="0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8871552"/>
        <c:crosses val="autoZero"/>
        <c:auto val="1"/>
        <c:lblAlgn val="ctr"/>
        <c:lblOffset val="100"/>
      </c:catAx>
      <c:valAx>
        <c:axId val="118871552"/>
        <c:scaling>
          <c:orientation val="minMax"/>
          <c:max val="0.30000000000000032"/>
          <c:min val="0"/>
        </c:scaling>
        <c:axPos val="l"/>
        <c:majorGridlines/>
        <c:numFmt formatCode="0.0%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Klavika Rg"/>
                <a:ea typeface="Klavika Rg"/>
                <a:cs typeface="Klavika Rg"/>
              </a:defRPr>
            </a:pPr>
            <a:endParaRPr lang="pt-PT"/>
          </a:p>
        </c:txPr>
        <c:crossAx val="11884070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Klavika Rg"/>
          <a:ea typeface="Klavika Rg"/>
          <a:cs typeface="Klavika Rg"/>
        </a:defRPr>
      </a:pPr>
      <a:endParaRPr lang="pt-PT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/>
            </a:pPr>
            <a:r>
              <a:rPr lang="pt-PT" sz="1200"/>
              <a:t>Classificação média das disciplinas do 12º ano - 1º e 2º Períodos -  2024/2025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5574628734109177E-2"/>
          <c:y val="0.21406296106477821"/>
          <c:w val="0.89793135185318962"/>
          <c:h val="0.67936262405069192"/>
        </c:manualLayout>
      </c:layout>
      <c:barChart>
        <c:barDir val="col"/>
        <c:grouping val="clustered"/>
        <c:ser>
          <c:idx val="0"/>
          <c:order val="0"/>
          <c:tx>
            <c:strRef>
              <c:f>Média_1_2!$C$10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dLbls>
            <c:dLbl>
              <c:idx val="3"/>
              <c:layout>
                <c:manualLayout>
                  <c:x val="-9.5141012572205232E-3"/>
                  <c:y val="1.577909270216962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FE-40A6-B162-A101759280BB}"/>
                </c:ext>
              </c:extLst>
            </c:dLbl>
            <c:dLbl>
              <c:idx val="4"/>
              <c:layout>
                <c:manualLayout>
                  <c:x val="-1.3591573224600785E-3"/>
                  <c:y val="1.972386587771209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FE-40A6-B162-A101759280BB}"/>
                </c:ext>
              </c:extLst>
            </c:dLbl>
            <c:dLbl>
              <c:idx val="5"/>
              <c:layout>
                <c:manualLayout>
                  <c:x val="-1.0873258579680599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FE-40A6-B162-A101759280BB}"/>
                </c:ext>
              </c:extLst>
            </c:dLbl>
            <c:dLbl>
              <c:idx val="6"/>
              <c:layout>
                <c:manualLayout>
                  <c:x val="-4.0774719673802263E-3"/>
                  <c:y val="7.889546351084828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FE-40A6-B162-A101759280BB}"/>
                </c:ext>
              </c:extLst>
            </c:dLbl>
            <c:dLbl>
              <c:idx val="7"/>
              <c:layout>
                <c:manualLayout>
                  <c:x val="-5.4366292898403211E-3"/>
                  <c:y val="-7.889546351084828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FE-40A6-B162-A101759280BB}"/>
                </c:ext>
              </c:extLst>
            </c:dLbl>
            <c:dLbl>
              <c:idx val="10"/>
              <c:layout>
                <c:manualLayout>
                  <c:x val="-8.154943934760365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FE-40A6-B162-A101759280BB}"/>
                </c:ext>
              </c:extLst>
            </c:dLbl>
            <c:dLbl>
              <c:idx val="11"/>
              <c:layout>
                <c:manualLayout>
                  <c:x val="-5.4366292898403211E-3"/>
                  <c:y val="1.972386587771209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FE-40A6-B162-A101759280BB}"/>
                </c:ext>
              </c:extLst>
            </c:dLbl>
            <c:dLbl>
              <c:idx val="12"/>
              <c:layout>
                <c:manualLayout>
                  <c:x val="-6.795786612300373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FE-40A6-B162-A101759280BB}"/>
                </c:ext>
              </c:extLst>
            </c:dLbl>
            <c:dLbl>
              <c:idx val="13"/>
              <c:layout>
                <c:manualLayout>
                  <c:x val="-5.4366292898402205E-3"/>
                  <c:y val="-1.18343195266272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FE-40A6-B162-A101759280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Média_1_2!$D$6:$S$6</c:f>
              <c:strCache>
                <c:ptCount val="16"/>
                <c:pt idx="0">
                  <c:v>Port</c:v>
                </c:pt>
                <c:pt idx="1">
                  <c:v>E.Fis</c:v>
                </c:pt>
                <c:pt idx="2">
                  <c:v>Des. A</c:v>
                </c:pt>
                <c:pt idx="3">
                  <c:v>OF A</c:v>
                </c:pt>
                <c:pt idx="4">
                  <c:v>OM B</c:v>
                </c:pt>
                <c:pt idx="5">
                  <c:v>Mat. A</c:v>
                </c:pt>
                <c:pt idx="6">
                  <c:v>Física</c:v>
                </c:pt>
                <c:pt idx="7">
                  <c:v>ApI B</c:v>
                </c:pt>
                <c:pt idx="8">
                  <c:v>Biologia</c:v>
                </c:pt>
                <c:pt idx="9">
                  <c:v>Ingl(LE1)</c:v>
                </c:pt>
                <c:pt idx="10">
                  <c:v>Hist A</c:v>
                </c:pt>
                <c:pt idx="11">
                  <c:v>Soc</c:v>
                </c:pt>
                <c:pt idx="12">
                  <c:v>Psic B</c:v>
                </c:pt>
                <c:pt idx="13">
                  <c:v>Econ C</c:v>
                </c:pt>
                <c:pt idx="14">
                  <c:v>Alem</c:v>
                </c:pt>
                <c:pt idx="15">
                  <c:v>Geog C</c:v>
                </c:pt>
              </c:strCache>
            </c:strRef>
          </c:cat>
          <c:val>
            <c:numRef>
              <c:f>Média_1_2!$D$10:$R$10</c:f>
              <c:numCache>
                <c:formatCode>0.0</c:formatCode>
                <c:ptCount val="15"/>
                <c:pt idx="0">
                  <c:v>12.9</c:v>
                </c:pt>
                <c:pt idx="1">
                  <c:v>16.399999999999999</c:v>
                </c:pt>
                <c:pt idx="2">
                  <c:v>14.2</c:v>
                </c:pt>
                <c:pt idx="3">
                  <c:v>13</c:v>
                </c:pt>
                <c:pt idx="4">
                  <c:v>14.2</c:v>
                </c:pt>
                <c:pt idx="5">
                  <c:v>13.1</c:v>
                </c:pt>
                <c:pt idx="6">
                  <c:v>15.5</c:v>
                </c:pt>
                <c:pt idx="7">
                  <c:v>17.5</c:v>
                </c:pt>
                <c:pt idx="8">
                  <c:v>15.3</c:v>
                </c:pt>
                <c:pt idx="9">
                  <c:v>15.9</c:v>
                </c:pt>
                <c:pt idx="10">
                  <c:v>13.2</c:v>
                </c:pt>
                <c:pt idx="11">
                  <c:v>13.4</c:v>
                </c:pt>
                <c:pt idx="12">
                  <c:v>15</c:v>
                </c:pt>
                <c:pt idx="13">
                  <c:v>16.5</c:v>
                </c:pt>
                <c:pt idx="14">
                  <c:v>17.600000000000001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73FE-40A6-B162-A101759280BB}"/>
            </c:ext>
          </c:extLst>
        </c:ser>
        <c:ser>
          <c:idx val="1"/>
          <c:order val="1"/>
          <c:tx>
            <c:strRef>
              <c:f>Média_1_2!$C$8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9.5141012572205232E-3"/>
                  <c:y val="3.9447731755424143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FE-40A6-B162-A101759280BB}"/>
                </c:ext>
              </c:extLst>
            </c:dLbl>
            <c:dLbl>
              <c:idx val="1"/>
              <c:layout>
                <c:manualLayout>
                  <c:x val="5.436629289840321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FE-40A6-B162-A101759280BB}"/>
                </c:ext>
              </c:extLst>
            </c:dLbl>
            <c:dLbl>
              <c:idx val="2"/>
              <c:layout>
                <c:manualLayout>
                  <c:x val="4.0774719673802263E-3"/>
                  <c:y val="-7.889546351084828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FE-40A6-B162-A101759280BB}"/>
                </c:ext>
              </c:extLst>
            </c:dLbl>
            <c:dLbl>
              <c:idx val="3"/>
              <c:layout>
                <c:manualLayout>
                  <c:x val="9.5141012572205232E-3"/>
                  <c:y val="1.577909270216962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FE-40A6-B162-A101759280BB}"/>
                </c:ext>
              </c:extLst>
            </c:dLbl>
            <c:dLbl>
              <c:idx val="4"/>
              <c:layout>
                <c:manualLayout>
                  <c:x val="8.1549439347604526E-3"/>
                  <c:y val="-7.889546351084828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FE-40A6-B162-A101759280BB}"/>
                </c:ext>
              </c:extLst>
            </c:dLbl>
            <c:dLbl>
              <c:idx val="8"/>
              <c:layout>
                <c:manualLayout>
                  <c:x val="6.795786612300373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FE-40A6-B162-A101759280BB}"/>
                </c:ext>
              </c:extLst>
            </c:dLbl>
            <c:dLbl>
              <c:idx val="9"/>
              <c:layout>
                <c:manualLayout>
                  <c:x val="1.2232415902140656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FE-40A6-B162-A101759280BB}"/>
                </c:ext>
              </c:extLst>
            </c:dLbl>
            <c:dLbl>
              <c:idx val="12"/>
              <c:layout>
                <c:manualLayout>
                  <c:x val="4.0774719673802263E-3"/>
                  <c:y val="-1.577909270216965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FE-40A6-B162-A101759280BB}"/>
                </c:ext>
              </c:extLst>
            </c:dLbl>
            <c:dLbl>
              <c:idx val="13"/>
              <c:layout>
                <c:manualLayout>
                  <c:x val="1.0873258579680599E-2"/>
                  <c:y val="-3.9447731755424143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FE-40A6-B162-A101759280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Média_1_2!$D$6:$S$6</c:f>
              <c:strCache>
                <c:ptCount val="16"/>
                <c:pt idx="0">
                  <c:v>Port</c:v>
                </c:pt>
                <c:pt idx="1">
                  <c:v>E.Fis</c:v>
                </c:pt>
                <c:pt idx="2">
                  <c:v>Des. A</c:v>
                </c:pt>
                <c:pt idx="3">
                  <c:v>OF A</c:v>
                </c:pt>
                <c:pt idx="4">
                  <c:v>OM B</c:v>
                </c:pt>
                <c:pt idx="5">
                  <c:v>Mat. A</c:v>
                </c:pt>
                <c:pt idx="6">
                  <c:v>Física</c:v>
                </c:pt>
                <c:pt idx="7">
                  <c:v>ApI B</c:v>
                </c:pt>
                <c:pt idx="8">
                  <c:v>Biologia</c:v>
                </c:pt>
                <c:pt idx="9">
                  <c:v>Ingl(LE1)</c:v>
                </c:pt>
                <c:pt idx="10">
                  <c:v>Hist A</c:v>
                </c:pt>
                <c:pt idx="11">
                  <c:v>Soc</c:v>
                </c:pt>
                <c:pt idx="12">
                  <c:v>Psic B</c:v>
                </c:pt>
                <c:pt idx="13">
                  <c:v>Econ C</c:v>
                </c:pt>
                <c:pt idx="14">
                  <c:v>Alem</c:v>
                </c:pt>
                <c:pt idx="15">
                  <c:v>Geog C</c:v>
                </c:pt>
              </c:strCache>
            </c:strRef>
          </c:cat>
          <c:val>
            <c:numRef>
              <c:f>Média_1_2!$D$8:$R$8</c:f>
              <c:numCache>
                <c:formatCode>0.0</c:formatCode>
                <c:ptCount val="15"/>
                <c:pt idx="0">
                  <c:v>13.2</c:v>
                </c:pt>
                <c:pt idx="1">
                  <c:v>17.100000000000001</c:v>
                </c:pt>
                <c:pt idx="2">
                  <c:v>13.9</c:v>
                </c:pt>
                <c:pt idx="3">
                  <c:v>13.1</c:v>
                </c:pt>
                <c:pt idx="4">
                  <c:v>14.2</c:v>
                </c:pt>
                <c:pt idx="5">
                  <c:v>13.7</c:v>
                </c:pt>
                <c:pt idx="6">
                  <c:v>16.100000000000001</c:v>
                </c:pt>
                <c:pt idx="7">
                  <c:v>17.899999999999999</c:v>
                </c:pt>
                <c:pt idx="8">
                  <c:v>16.3</c:v>
                </c:pt>
                <c:pt idx="9">
                  <c:v>16</c:v>
                </c:pt>
                <c:pt idx="10">
                  <c:v>13.2</c:v>
                </c:pt>
                <c:pt idx="11">
                  <c:v>15.9</c:v>
                </c:pt>
                <c:pt idx="12">
                  <c:v>15.3</c:v>
                </c:pt>
                <c:pt idx="13">
                  <c:v>17</c:v>
                </c:pt>
                <c:pt idx="14">
                  <c:v>17.399999999999999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73FE-40A6-B162-A101759280BB}"/>
            </c:ext>
          </c:extLst>
        </c:ser>
        <c:dLbls/>
        <c:axId val="118684288"/>
        <c:axId val="119095680"/>
      </c:barChart>
      <c:catAx>
        <c:axId val="11868428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19095680"/>
        <c:crosses val="autoZero"/>
        <c:auto val="1"/>
        <c:lblAlgn val="ctr"/>
        <c:lblOffset val="100"/>
      </c:catAx>
      <c:valAx>
        <c:axId val="119095680"/>
        <c:scaling>
          <c:orientation val="minMax"/>
          <c:max val="20"/>
          <c:min val="0"/>
        </c:scaling>
        <c:axPos val="l"/>
        <c:majorGridlines/>
        <c:numFmt formatCode="0.0" sourceLinked="1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18684288"/>
        <c:crosses val="autoZero"/>
        <c:crossBetween val="between"/>
        <c:majorUnit val="4"/>
      </c:valAx>
      <c:spPr>
        <a:ln w="3175">
          <a:noFill/>
        </a:ln>
      </c:spPr>
    </c:plotArea>
    <c:legend>
      <c:legendPos val="r"/>
      <c:layout>
        <c:manualLayout>
          <c:xMode val="edge"/>
          <c:yMode val="edge"/>
          <c:x val="0.41151254806975551"/>
          <c:y val="8.5326065011104527E-2"/>
          <c:w val="0.202635361898091"/>
          <c:h val="9.7631583034369238E-2"/>
        </c:manualLayout>
      </c:layout>
    </c:legend>
    <c:plotVisOnly val="1"/>
    <c:dispBlanksAs val="gap"/>
  </c:chart>
  <c:spPr>
    <a:noFill/>
    <a:ln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Klavika Rg" panose="02000000000000000000" pitchFamily="50" charset="0"/>
          <a:ea typeface="Calibri"/>
          <a:cs typeface="Calibri"/>
        </a:defRPr>
      </a:pPr>
      <a:endParaRPr lang="pt-PT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050"/>
            </a:pPr>
            <a:r>
              <a:rPr lang="pt-PT" sz="1200" b="0" i="0" baseline="0">
                <a:effectLst/>
              </a:rPr>
              <a:t>Percentagem de negativas nas disciplinas do 12º ano - 1º e 2º Períodos -  2024/2025</a:t>
            </a:r>
            <a:endParaRPr lang="pt-PT" sz="1050">
              <a:effectLst/>
            </a:endParaRPr>
          </a:p>
        </c:rich>
      </c:tx>
      <c:layout>
        <c:manualLayout>
          <c:xMode val="edge"/>
          <c:yMode val="edge"/>
          <c:x val="0.13954144843795546"/>
          <c:y val="6.2113984664081752E-2"/>
        </c:manualLayout>
      </c:layout>
    </c:title>
    <c:plotArea>
      <c:layout>
        <c:manualLayout>
          <c:layoutTarget val="inner"/>
          <c:xMode val="edge"/>
          <c:yMode val="edge"/>
          <c:x val="6.0679588734575102E-2"/>
          <c:y val="0.21066330827274521"/>
          <c:w val="0.91409459562369255"/>
          <c:h val="0.59317693773775992"/>
        </c:manualLayout>
      </c:layout>
      <c:barChart>
        <c:barDir val="col"/>
        <c:grouping val="clustered"/>
        <c:ser>
          <c:idx val="1"/>
          <c:order val="0"/>
          <c:tx>
            <c:strRef>
              <c:f>'%negatDisc_1_2 '!$B$10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</c:spPr>
          <c:dLbls>
            <c:dLbl>
              <c:idx val="6"/>
              <c:layout>
                <c:manualLayout>
                  <c:x val="-6.651549667042872E-3"/>
                  <c:y val="1.268011335555404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FD-44DC-AA51-3A4C413B7D95}"/>
                </c:ext>
              </c:extLst>
            </c:dLbl>
            <c:dLbl>
              <c:idx val="8"/>
              <c:layout>
                <c:manualLayout>
                  <c:x val="-9.977324500564221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FD-44DC-AA51-3A4C413B7D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'%negatDisc_1_2 '!$C$6:$Q$6</c:f>
              <c:strCache>
                <c:ptCount val="15"/>
                <c:pt idx="0">
                  <c:v>Port</c:v>
                </c:pt>
                <c:pt idx="1">
                  <c:v>E.Fis</c:v>
                </c:pt>
                <c:pt idx="2">
                  <c:v>Des.A</c:v>
                </c:pt>
                <c:pt idx="3">
                  <c:v>OF A</c:v>
                </c:pt>
                <c:pt idx="4">
                  <c:v>OM B</c:v>
                </c:pt>
                <c:pt idx="5">
                  <c:v>Mat. A</c:v>
                </c:pt>
                <c:pt idx="6">
                  <c:v>Física</c:v>
                </c:pt>
                <c:pt idx="7">
                  <c:v>ApI B</c:v>
                </c:pt>
                <c:pt idx="8">
                  <c:v>Biologia</c:v>
                </c:pt>
                <c:pt idx="9">
                  <c:v>Ingl</c:v>
                </c:pt>
                <c:pt idx="10">
                  <c:v>Hist A</c:v>
                </c:pt>
                <c:pt idx="11">
                  <c:v>Soc</c:v>
                </c:pt>
                <c:pt idx="12">
                  <c:v>Psic B</c:v>
                </c:pt>
                <c:pt idx="13">
                  <c:v>Econ C</c:v>
                </c:pt>
                <c:pt idx="14">
                  <c:v>Alem</c:v>
                </c:pt>
              </c:strCache>
            </c:strRef>
          </c:cat>
          <c:val>
            <c:numRef>
              <c:f>'%negatDisc_1_2 '!$C$10:$Q$10</c:f>
              <c:numCache>
                <c:formatCode>0.0%</c:formatCode>
                <c:ptCount val="15"/>
                <c:pt idx="0">
                  <c:v>9.0000000000000024E-2</c:v>
                </c:pt>
                <c:pt idx="1">
                  <c:v>0</c:v>
                </c:pt>
                <c:pt idx="2">
                  <c:v>0</c:v>
                </c:pt>
                <c:pt idx="3">
                  <c:v>5.3000000000000012E-2</c:v>
                </c:pt>
                <c:pt idx="4">
                  <c:v>0</c:v>
                </c:pt>
                <c:pt idx="5">
                  <c:v>0.193</c:v>
                </c:pt>
                <c:pt idx="6">
                  <c:v>2.4E-2</c:v>
                </c:pt>
                <c:pt idx="7">
                  <c:v>2.0000000000000011E-2</c:v>
                </c:pt>
                <c:pt idx="8">
                  <c:v>3.3000000000000002E-2</c:v>
                </c:pt>
                <c:pt idx="9">
                  <c:v>0</c:v>
                </c:pt>
                <c:pt idx="10">
                  <c:v>7.5000000000000011E-2</c:v>
                </c:pt>
                <c:pt idx="11">
                  <c:v>2.1000000000000012E-2</c:v>
                </c:pt>
                <c:pt idx="12">
                  <c:v>7.0000000000000021E-2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8FD-44DC-AA51-3A4C413B7D95}"/>
            </c:ext>
          </c:extLst>
        </c:ser>
        <c:ser>
          <c:idx val="0"/>
          <c:order val="1"/>
          <c:tx>
            <c:strRef>
              <c:f>'%negatDisc_1_2 '!$B$8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3303099334085629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FD-44DC-AA51-3A4C413B7D95}"/>
                </c:ext>
              </c:extLst>
            </c:dLbl>
            <c:dLbl>
              <c:idx val="1"/>
              <c:layout>
                <c:manualLayout>
                  <c:x val="1.4965986750846294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FD-44DC-AA51-3A4C413B7D95}"/>
                </c:ext>
              </c:extLst>
            </c:dLbl>
            <c:dLbl>
              <c:idx val="2"/>
              <c:layout>
                <c:manualLayout>
                  <c:x val="1.4965986750846268E-2"/>
                  <c:y val="1.268011335555404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FD-44DC-AA51-3A4C413B7D95}"/>
                </c:ext>
              </c:extLst>
            </c:dLbl>
            <c:dLbl>
              <c:idx val="4"/>
              <c:layout>
                <c:manualLayout>
                  <c:x val="1.6628874167607052E-2"/>
                  <c:y val="7.7488686461356845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FD-44DC-AA51-3A4C413B7D95}"/>
                </c:ext>
              </c:extLst>
            </c:dLbl>
            <c:dLbl>
              <c:idx val="5"/>
              <c:layout>
                <c:manualLayout>
                  <c:x val="2.6606198668171321E-2"/>
                  <c:y val="8.453408903702717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FD-44DC-AA51-3A4C413B7D95}"/>
                </c:ext>
              </c:extLst>
            </c:dLbl>
            <c:dLbl>
              <c:idx val="6"/>
              <c:layout>
                <c:manualLayout>
                  <c:x val="1.1640211917324905E-2"/>
                  <c:y val="-4.226704451851348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FD-44DC-AA51-3A4C413B7D95}"/>
                </c:ext>
              </c:extLst>
            </c:dLbl>
            <c:dLbl>
              <c:idx val="8"/>
              <c:layout>
                <c:manualLayout>
                  <c:x val="8.314437083803524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FD-44DC-AA51-3A4C413B7D95}"/>
                </c:ext>
              </c:extLst>
            </c:dLbl>
            <c:dLbl>
              <c:idx val="9"/>
              <c:layout>
                <c:manualLayout>
                  <c:x val="1.4965986750846294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FD-44DC-AA51-3A4C413B7D95}"/>
                </c:ext>
              </c:extLst>
            </c:dLbl>
            <c:dLbl>
              <c:idx val="10"/>
              <c:layout>
                <c:manualLayout>
                  <c:x val="1.3303099334085629E-2"/>
                  <c:y val="8.453408903702792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8FD-44DC-AA51-3A4C413B7D95}"/>
                </c:ext>
              </c:extLst>
            </c:dLbl>
            <c:dLbl>
              <c:idx val="11"/>
              <c:layout>
                <c:manualLayout>
                  <c:x val="8.314437083803524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8FD-44DC-AA51-3A4C413B7D95}"/>
                </c:ext>
              </c:extLst>
            </c:dLbl>
            <c:dLbl>
              <c:idx val="12"/>
              <c:layout>
                <c:manualLayout>
                  <c:x val="9.977324500564337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8FD-44DC-AA51-3A4C413B7D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'%negatDisc_1_2 '!$C$6:$Q$6</c:f>
              <c:strCache>
                <c:ptCount val="15"/>
                <c:pt idx="0">
                  <c:v>Port</c:v>
                </c:pt>
                <c:pt idx="1">
                  <c:v>E.Fis</c:v>
                </c:pt>
                <c:pt idx="2">
                  <c:v>Des.A</c:v>
                </c:pt>
                <c:pt idx="3">
                  <c:v>OF A</c:v>
                </c:pt>
                <c:pt idx="4">
                  <c:v>OM B</c:v>
                </c:pt>
                <c:pt idx="5">
                  <c:v>Mat. A</c:v>
                </c:pt>
                <c:pt idx="6">
                  <c:v>Física</c:v>
                </c:pt>
                <c:pt idx="7">
                  <c:v>ApI B</c:v>
                </c:pt>
                <c:pt idx="8">
                  <c:v>Biologia</c:v>
                </c:pt>
                <c:pt idx="9">
                  <c:v>Ingl</c:v>
                </c:pt>
                <c:pt idx="10">
                  <c:v>Hist A</c:v>
                </c:pt>
                <c:pt idx="11">
                  <c:v>Soc</c:v>
                </c:pt>
                <c:pt idx="12">
                  <c:v>Psic B</c:v>
                </c:pt>
                <c:pt idx="13">
                  <c:v>Econ C</c:v>
                </c:pt>
                <c:pt idx="14">
                  <c:v>Alem</c:v>
                </c:pt>
              </c:strCache>
            </c:strRef>
          </c:cat>
          <c:val>
            <c:numRef>
              <c:f>'%negatDisc_1_2 '!$C$8:$P$8</c:f>
              <c:numCache>
                <c:formatCode>0.0%</c:formatCode>
                <c:ptCount val="14"/>
                <c:pt idx="0">
                  <c:v>7.3599999999999999E-2</c:v>
                </c:pt>
                <c:pt idx="1">
                  <c:v>7.7000000000000037E-3</c:v>
                </c:pt>
                <c:pt idx="2">
                  <c:v>0</c:v>
                </c:pt>
                <c:pt idx="3">
                  <c:v>7.8900000000000012E-2</c:v>
                </c:pt>
                <c:pt idx="4">
                  <c:v>0</c:v>
                </c:pt>
                <c:pt idx="5">
                  <c:v>0.1681</c:v>
                </c:pt>
                <c:pt idx="6">
                  <c:v>2.5000000000000001E-2</c:v>
                </c:pt>
                <c:pt idx="7">
                  <c:v>0</c:v>
                </c:pt>
                <c:pt idx="8">
                  <c:v>0</c:v>
                </c:pt>
                <c:pt idx="9">
                  <c:v>2.7800000000000016E-2</c:v>
                </c:pt>
                <c:pt idx="10">
                  <c:v>0.12150000000000002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98FD-44DC-AA51-3A4C413B7D95}"/>
            </c:ext>
          </c:extLst>
        </c:ser>
        <c:dLbls/>
        <c:axId val="119169024"/>
        <c:axId val="119170560"/>
      </c:barChart>
      <c:catAx>
        <c:axId val="11916902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280000" vert="horz"/>
          <a:lstStyle/>
          <a:p>
            <a:pPr>
              <a:defRPr sz="1200"/>
            </a:pPr>
            <a:endParaRPr lang="pt-PT"/>
          </a:p>
        </c:txPr>
        <c:crossAx val="119170560"/>
        <c:crosses val="autoZero"/>
        <c:auto val="1"/>
        <c:lblAlgn val="ctr"/>
        <c:lblOffset val="100"/>
        <c:tickLblSkip val="1"/>
        <c:tickMarkSkip val="1"/>
      </c:catAx>
      <c:valAx>
        <c:axId val="119170560"/>
        <c:scaling>
          <c:orientation val="minMax"/>
          <c:max val="0.4"/>
        </c:scaling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9169024"/>
        <c:crosses val="autoZero"/>
        <c:crossBetween val="between"/>
        <c:majorUnit val="0.1"/>
      </c:valAx>
      <c:spPr>
        <a:noFill/>
        <a:ln w="3175">
          <a:noFill/>
        </a:ln>
      </c:spPr>
    </c:plotArea>
    <c:legend>
      <c:legendPos val="r"/>
      <c:layout>
        <c:manualLayout>
          <c:xMode val="edge"/>
          <c:yMode val="edge"/>
          <c:x val="0.36084892628537968"/>
          <c:y val="0.12502658330851094"/>
          <c:w val="0.2669194213188264"/>
          <c:h val="8.9694995016149914E-2"/>
        </c:manualLayout>
      </c:layout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</c:chart>
  <c:spPr>
    <a:noFill/>
    <a:ln w="317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/>
            </a:pPr>
            <a:r>
              <a:rPr lang="pt-PT"/>
              <a:t>Médias</a:t>
            </a:r>
          </a:p>
        </c:rich>
      </c:tx>
      <c:layout>
        <c:manualLayout>
          <c:xMode val="edge"/>
          <c:yMode val="edge"/>
          <c:x val="0.511136307961504"/>
          <c:y val="9.192379469676548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921113689095158"/>
          <c:y val="0.24279471534363509"/>
          <c:w val="0.84918793503480283"/>
          <c:h val="0.47839504538000038"/>
        </c:manualLayout>
      </c:layout>
      <c:barChart>
        <c:barDir val="col"/>
        <c:grouping val="clustered"/>
        <c:ser>
          <c:idx val="0"/>
          <c:order val="0"/>
          <c:tx>
            <c:strRef>
              <c:f>Turmas_1_2!$A$13</c:f>
              <c:strCache>
                <c:ptCount val="1"/>
                <c:pt idx="0">
                  <c:v>Média 1º Período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5"/>
              <c:layout>
                <c:manualLayout>
                  <c:x val="-6.1443932411674364E-3"/>
                  <c:y val="3.564607814951541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A1-4AF8-B2D4-7DB46725145A}"/>
                </c:ext>
              </c:extLst>
            </c:dLbl>
            <c:dLbl>
              <c:idx val="6"/>
              <c:layout>
                <c:manualLayout>
                  <c:x val="-1.3824884792626752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DA1-4AF8-B2D4-7DB46725145A}"/>
                </c:ext>
              </c:extLst>
            </c:dLbl>
            <c:dLbl>
              <c:idx val="9"/>
              <c:layout>
                <c:manualLayout>
                  <c:x val="-4.608294930875576E-3"/>
                  <c:y val="2.036918751400883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DA1-4AF8-B2D4-7DB46725145A}"/>
                </c:ext>
              </c:extLst>
            </c:dLbl>
            <c:dLbl>
              <c:idx val="10"/>
              <c:layout>
                <c:manualLayout>
                  <c:x val="-6.1443932411673289E-3"/>
                  <c:y val="-1.52768906355066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DA1-4AF8-B2D4-7DB46725145A}"/>
                </c:ext>
              </c:extLst>
            </c:dLbl>
            <c:dLbl>
              <c:idx val="11"/>
              <c:layout>
                <c:manualLayout>
                  <c:x val="-4.608294930875576E-3"/>
                  <c:y val="1.527689063550658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DA1-4AF8-B2D4-7DB46725145A}"/>
                </c:ext>
              </c:extLst>
            </c:dLbl>
            <c:dLbl>
              <c:idx val="12"/>
              <c:layout>
                <c:manualLayout>
                  <c:x val="-7.6804915514592925E-3"/>
                  <c:y val="-2.036918751400883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A1-4AF8-B2D4-7DB4672514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Turmas_1_2!$B$7:$O$7</c:f>
              <c:strCache>
                <c:ptCount val="14"/>
                <c:pt idx="0">
                  <c:v>AV1</c:v>
                </c:pt>
                <c:pt idx="1">
                  <c:v>AV2</c:v>
                </c:pt>
                <c:pt idx="2">
                  <c:v>CT1</c:v>
                </c:pt>
                <c:pt idx="3">
                  <c:v>CT2</c:v>
                </c:pt>
                <c:pt idx="4">
                  <c:v>CT3</c:v>
                </c:pt>
                <c:pt idx="5">
                  <c:v>CT4</c:v>
                </c:pt>
                <c:pt idx="6">
                  <c:v>CT5</c:v>
                </c:pt>
                <c:pt idx="7">
                  <c:v>LH1</c:v>
                </c:pt>
                <c:pt idx="8">
                  <c:v>LH2</c:v>
                </c:pt>
                <c:pt idx="9">
                  <c:v>LH3</c:v>
                </c:pt>
                <c:pt idx="10">
                  <c:v>LH4</c:v>
                </c:pt>
                <c:pt idx="11">
                  <c:v>LH5</c:v>
                </c:pt>
                <c:pt idx="12">
                  <c:v>SE1</c:v>
                </c:pt>
                <c:pt idx="13">
                  <c:v>Escola</c:v>
                </c:pt>
              </c:strCache>
            </c:strRef>
          </c:cat>
          <c:val>
            <c:numRef>
              <c:f>Turmas_1_2!$B$13:$N$13</c:f>
              <c:numCache>
                <c:formatCode>0.0</c:formatCode>
                <c:ptCount val="13"/>
                <c:pt idx="0">
                  <c:v>14.61</c:v>
                </c:pt>
                <c:pt idx="1">
                  <c:v>12.89</c:v>
                </c:pt>
                <c:pt idx="2">
                  <c:v>14.92</c:v>
                </c:pt>
                <c:pt idx="3">
                  <c:v>16.439999999999987</c:v>
                </c:pt>
                <c:pt idx="4">
                  <c:v>14.370000000000006</c:v>
                </c:pt>
                <c:pt idx="5">
                  <c:v>16.32</c:v>
                </c:pt>
                <c:pt idx="6">
                  <c:v>15.88</c:v>
                </c:pt>
                <c:pt idx="7">
                  <c:v>14.24</c:v>
                </c:pt>
                <c:pt idx="8">
                  <c:v>14.33</c:v>
                </c:pt>
                <c:pt idx="9">
                  <c:v>15.71</c:v>
                </c:pt>
                <c:pt idx="10">
                  <c:v>13.370000000000006</c:v>
                </c:pt>
                <c:pt idx="11">
                  <c:v>14.73</c:v>
                </c:pt>
                <c:pt idx="12">
                  <c:v>15.91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DA1-4AF8-B2D4-7DB46725145A}"/>
            </c:ext>
          </c:extLst>
        </c:ser>
        <c:ser>
          <c:idx val="1"/>
          <c:order val="1"/>
          <c:tx>
            <c:strRef>
              <c:f>Turmas_1_2!$A$12</c:f>
              <c:strCache>
                <c:ptCount val="1"/>
                <c:pt idx="0">
                  <c:v>Média 2º Período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0752688172043012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DA1-4AF8-B2D4-7DB46725145A}"/>
                </c:ext>
              </c:extLst>
            </c:dLbl>
            <c:dLbl>
              <c:idx val="1"/>
              <c:layout>
                <c:manualLayout>
                  <c:x val="9.2165898617511521E-3"/>
                  <c:y val="-1.0184593757004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DA1-4AF8-B2D4-7DB46725145A}"/>
                </c:ext>
              </c:extLst>
            </c:dLbl>
            <c:dLbl>
              <c:idx val="2"/>
              <c:layout>
                <c:manualLayout>
                  <c:x val="3.0721966205837182E-3"/>
                  <c:y val="-1.0184593757004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DA1-4AF8-B2D4-7DB46725145A}"/>
                </c:ext>
              </c:extLst>
            </c:dLbl>
            <c:dLbl>
              <c:idx val="3"/>
              <c:layout>
                <c:manualLayout>
                  <c:x val="9.216589861751152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DA1-4AF8-B2D4-7DB46725145A}"/>
                </c:ext>
              </c:extLst>
            </c:dLbl>
            <c:dLbl>
              <c:idx val="4"/>
              <c:layout>
                <c:manualLayout>
                  <c:x val="7.6804915514592925E-3"/>
                  <c:y val="-1.0184593757004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DA1-4AF8-B2D4-7DB46725145A}"/>
                </c:ext>
              </c:extLst>
            </c:dLbl>
            <c:dLbl>
              <c:idx val="7"/>
              <c:layout>
                <c:manualLayout>
                  <c:x val="4.608294930875576E-3"/>
                  <c:y val="-2.546148439251102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DA1-4AF8-B2D4-7DB46725145A}"/>
                </c:ext>
              </c:extLst>
            </c:dLbl>
            <c:dLbl>
              <c:idx val="8"/>
              <c:layout>
                <c:manualLayout>
                  <c:x val="3.0721966205837182E-3"/>
                  <c:y val="-1.52768906355066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DA1-4AF8-B2D4-7DB46725145A}"/>
                </c:ext>
              </c:extLst>
            </c:dLbl>
            <c:dLbl>
              <c:idx val="9"/>
              <c:layout>
                <c:manualLayout>
                  <c:x val="7.680491551459292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DA1-4AF8-B2D4-7DB46725145A}"/>
                </c:ext>
              </c:extLst>
            </c:dLbl>
            <c:dLbl>
              <c:idx val="10"/>
              <c:layout>
                <c:manualLayout>
                  <c:x val="7.6804915514592925E-3"/>
                  <c:y val="-1.52768906355066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DA1-4AF8-B2D4-7DB46725145A}"/>
                </c:ext>
              </c:extLst>
            </c:dLbl>
            <c:dLbl>
              <c:idx val="11"/>
              <c:layout>
                <c:manualLayout>
                  <c:x val="4.608294930875576E-3"/>
                  <c:y val="1.52768906355066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DA1-4AF8-B2D4-7DB46725145A}"/>
                </c:ext>
              </c:extLst>
            </c:dLbl>
            <c:dLbl>
              <c:idx val="12"/>
              <c:layout>
                <c:manualLayout>
                  <c:x val="9.2165898617511521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DA1-4AF8-B2D4-7DB4672514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Turmas_1_2!$B$12:$N$12</c:f>
              <c:numCache>
                <c:formatCode>0.0</c:formatCode>
                <c:ptCount val="13"/>
                <c:pt idx="0">
                  <c:v>14.63</c:v>
                </c:pt>
                <c:pt idx="1">
                  <c:v>13.28</c:v>
                </c:pt>
                <c:pt idx="2">
                  <c:v>15.65</c:v>
                </c:pt>
                <c:pt idx="3">
                  <c:v>16.630000000000013</c:v>
                </c:pt>
                <c:pt idx="4">
                  <c:v>15.02</c:v>
                </c:pt>
                <c:pt idx="5">
                  <c:v>16.71</c:v>
                </c:pt>
                <c:pt idx="6">
                  <c:v>15.89</c:v>
                </c:pt>
                <c:pt idx="7">
                  <c:v>14.67</c:v>
                </c:pt>
                <c:pt idx="8">
                  <c:v>14.71</c:v>
                </c:pt>
                <c:pt idx="9">
                  <c:v>16.07</c:v>
                </c:pt>
                <c:pt idx="10">
                  <c:v>12.9</c:v>
                </c:pt>
                <c:pt idx="11">
                  <c:v>14.82</c:v>
                </c:pt>
                <c:pt idx="12">
                  <c:v>16.3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DA1-4AF8-B2D4-7DB46725145A}"/>
            </c:ext>
          </c:extLst>
        </c:ser>
        <c:dLbls/>
        <c:axId val="119065216"/>
        <c:axId val="119214848"/>
      </c:barChart>
      <c:catAx>
        <c:axId val="1190652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PT"/>
                  <a:t>Turmas</a:t>
                </a:r>
              </a:p>
            </c:rich>
          </c:tx>
          <c:layout/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9214848"/>
        <c:crosses val="autoZero"/>
        <c:auto val="1"/>
        <c:lblAlgn val="ctr"/>
        <c:lblOffset val="100"/>
        <c:tickLblSkip val="1"/>
        <c:tickMarkSkip val="1"/>
      </c:catAx>
      <c:valAx>
        <c:axId val="119214848"/>
        <c:scaling>
          <c:orientation val="minMax"/>
          <c:max val="20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9065216"/>
        <c:crosses val="autoZero"/>
        <c:crossBetween val="between"/>
        <c:majorUnit val="4"/>
      </c:valAx>
      <c:spPr>
        <a:noFill/>
        <a:ln w="3175">
          <a:noFill/>
          <a:prstDash val="solid"/>
        </a:ln>
      </c:spPr>
    </c:plotArea>
    <c:legend>
      <c:legendPos val="t"/>
      <c:layout>
        <c:manualLayout>
          <c:xMode val="edge"/>
          <c:yMode val="edge"/>
          <c:x val="0.24972147823373811"/>
          <c:y val="0.16468325676625481"/>
          <c:w val="0.59328997745707868"/>
          <c:h val="8.1534057919344843E-2"/>
        </c:manualLayout>
      </c:layout>
    </c:legend>
    <c:plotVisOnly val="1"/>
    <c:dispBlanksAs val="gap"/>
  </c:chart>
  <c:spPr>
    <a:noFill/>
    <a:ln w="9525">
      <a:noFill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/>
            </a:pPr>
            <a:r>
              <a:rPr lang="en-US"/>
              <a:t>Classificações inferiores a 10 valores</a:t>
            </a:r>
          </a:p>
        </c:rich>
      </c:tx>
      <c:layout>
        <c:manualLayout>
          <c:xMode val="edge"/>
          <c:yMode val="edge"/>
          <c:x val="0.25045852118089507"/>
          <c:y val="0.10919814798431116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4622658348985609"/>
          <c:y val="0.32261958974873406"/>
          <c:w val="0.8207556621688713"/>
          <c:h val="0.42830954410953431"/>
        </c:manualLayout>
      </c:layout>
      <c:barChart>
        <c:barDir val="col"/>
        <c:grouping val="clustered"/>
        <c:ser>
          <c:idx val="0"/>
          <c:order val="0"/>
          <c:tx>
            <c:strRef>
              <c:f>Turmas_1_2!$A$10</c:f>
              <c:strCache>
                <c:ptCount val="1"/>
                <c:pt idx="0">
                  <c:v>% negativas  1º Período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3175">
              <a:solidFill>
                <a:sysClr val="windowText" lastClr="000000"/>
              </a:solidFill>
              <a:prstDash val="solid"/>
            </a:ln>
          </c:spPr>
          <c:dLbls>
            <c:dLbl>
              <c:idx val="3"/>
              <c:layout>
                <c:manualLayout>
                  <c:x val="-3.4669558162415152E-3"/>
                  <c:y val="1.503759398496240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BA-480F-9EDA-56B1353C9FF8}"/>
                </c:ext>
              </c:extLst>
            </c:dLbl>
            <c:dLbl>
              <c:idx val="4"/>
              <c:layout>
                <c:manualLayout>
                  <c:x val="-1.040086744872454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BA-480F-9EDA-56B1353C9FF8}"/>
                </c:ext>
              </c:extLst>
            </c:dLbl>
            <c:dLbl>
              <c:idx val="12"/>
              <c:layout>
                <c:manualLayout>
                  <c:x val="-5.2004337243622837E-3"/>
                  <c:y val="3.007518796992487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BA-480F-9EDA-56B1353C9F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Turmas_1_2!$B$7:$O$7</c:f>
              <c:strCache>
                <c:ptCount val="14"/>
                <c:pt idx="0">
                  <c:v>AV1</c:v>
                </c:pt>
                <c:pt idx="1">
                  <c:v>AV2</c:v>
                </c:pt>
                <c:pt idx="2">
                  <c:v>CT1</c:v>
                </c:pt>
                <c:pt idx="3">
                  <c:v>CT2</c:v>
                </c:pt>
                <c:pt idx="4">
                  <c:v>CT3</c:v>
                </c:pt>
                <c:pt idx="5">
                  <c:v>CT4</c:v>
                </c:pt>
                <c:pt idx="6">
                  <c:v>CT5</c:v>
                </c:pt>
                <c:pt idx="7">
                  <c:v>LH1</c:v>
                </c:pt>
                <c:pt idx="8">
                  <c:v>LH2</c:v>
                </c:pt>
                <c:pt idx="9">
                  <c:v>LH3</c:v>
                </c:pt>
                <c:pt idx="10">
                  <c:v>LH4</c:v>
                </c:pt>
                <c:pt idx="11">
                  <c:v>LH5</c:v>
                </c:pt>
                <c:pt idx="12">
                  <c:v>SE1</c:v>
                </c:pt>
                <c:pt idx="13">
                  <c:v>Escola</c:v>
                </c:pt>
              </c:strCache>
            </c:strRef>
          </c:cat>
          <c:val>
            <c:numRef>
              <c:f>Turmas_1_2!$B$10:$N$10</c:f>
              <c:numCache>
                <c:formatCode>0.0%</c:formatCode>
                <c:ptCount val="13"/>
                <c:pt idx="0">
                  <c:v>2.0000000000000011E-2</c:v>
                </c:pt>
                <c:pt idx="1">
                  <c:v>7.780000000000005E-2</c:v>
                </c:pt>
                <c:pt idx="2">
                  <c:v>3.8100000000000002E-2</c:v>
                </c:pt>
                <c:pt idx="3">
                  <c:v>3.4799999999999998E-2</c:v>
                </c:pt>
                <c:pt idx="4">
                  <c:v>7.8400000000000011E-2</c:v>
                </c:pt>
                <c:pt idx="5">
                  <c:v>0.05</c:v>
                </c:pt>
                <c:pt idx="6">
                  <c:v>7.2300000000000059E-2</c:v>
                </c:pt>
                <c:pt idx="7">
                  <c:v>5.8299999999999998E-2</c:v>
                </c:pt>
                <c:pt idx="8">
                  <c:v>4.3900000000000002E-2</c:v>
                </c:pt>
                <c:pt idx="9">
                  <c:v>3.1600000000000031E-2</c:v>
                </c:pt>
                <c:pt idx="10">
                  <c:v>6.8500000000000019E-2</c:v>
                </c:pt>
                <c:pt idx="11">
                  <c:v>5.8800000000000012E-2</c:v>
                </c:pt>
                <c:pt idx="12">
                  <c:v>3.1300000000000001E-2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2BA-480F-9EDA-56B1353C9FF8}"/>
            </c:ext>
          </c:extLst>
        </c:ser>
        <c:ser>
          <c:idx val="1"/>
          <c:order val="1"/>
          <c:tx>
            <c:strRef>
              <c:f>Turmas_1_2!$A$9</c:f>
              <c:strCache>
                <c:ptCount val="1"/>
                <c:pt idx="0">
                  <c:v>% negativas  2º Período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1.2134345356845299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BA-480F-9EDA-56B1353C9FF8}"/>
                </c:ext>
              </c:extLst>
            </c:dLbl>
            <c:dLbl>
              <c:idx val="1"/>
              <c:layout>
                <c:manualLayout>
                  <c:x val="1.9068256989328361E-2"/>
                  <c:y val="1.002506265664159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BA-480F-9EDA-56B1353C9FF8}"/>
                </c:ext>
              </c:extLst>
            </c:dLbl>
            <c:dLbl>
              <c:idx val="2"/>
              <c:layout>
                <c:manualLayout>
                  <c:x val="1.5601301173086815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2BA-480F-9EDA-56B1353C9FF8}"/>
                </c:ext>
              </c:extLst>
            </c:dLbl>
            <c:dLbl>
              <c:idx val="3"/>
              <c:layout>
                <c:manualLayout>
                  <c:x val="1.5601301173086815E-2"/>
                  <c:y val="2.0050125313283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2BA-480F-9EDA-56B1353C9FF8}"/>
                </c:ext>
              </c:extLst>
            </c:dLbl>
            <c:dLbl>
              <c:idx val="4"/>
              <c:layout>
                <c:manualLayout>
                  <c:x val="1.0400867448724543E-2"/>
                  <c:y val="5.012531328320801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2BA-480F-9EDA-56B1353C9FF8}"/>
                </c:ext>
              </c:extLst>
            </c:dLbl>
            <c:dLbl>
              <c:idx val="5"/>
              <c:layout>
                <c:manualLayout>
                  <c:x val="6.93391163248304E-3"/>
                  <c:y val="2.0050125313283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2BA-480F-9EDA-56B1353C9FF8}"/>
                </c:ext>
              </c:extLst>
            </c:dLbl>
            <c:dLbl>
              <c:idx val="6"/>
              <c:layout>
                <c:manualLayout>
                  <c:x val="6.9339116324829758E-3"/>
                  <c:y val="3.007518796992480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2BA-480F-9EDA-56B1353C9FF8}"/>
                </c:ext>
              </c:extLst>
            </c:dLbl>
            <c:dLbl>
              <c:idx val="7"/>
              <c:layout>
                <c:manualLayout>
                  <c:x val="6.93391163248304E-3"/>
                  <c:y val="2.0050125313283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2BA-480F-9EDA-56B1353C9FF8}"/>
                </c:ext>
              </c:extLst>
            </c:dLbl>
            <c:dLbl>
              <c:idx val="8"/>
              <c:layout>
                <c:manualLayout>
                  <c:x val="6.93391163248304E-3"/>
                  <c:y val="3.007518796992499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2BA-480F-9EDA-56B1353C9FF8}"/>
                </c:ext>
              </c:extLst>
            </c:dLbl>
            <c:dLbl>
              <c:idx val="9"/>
              <c:layout>
                <c:manualLayout>
                  <c:x val="1.0400867448724543E-2"/>
                  <c:y val="5.012531328320801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2BA-480F-9EDA-56B1353C9FF8}"/>
                </c:ext>
              </c:extLst>
            </c:dLbl>
            <c:dLbl>
              <c:idx val="10"/>
              <c:layout>
                <c:manualLayout>
                  <c:x val="8.6673895406037867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2BA-480F-9EDA-56B1353C9FF8}"/>
                </c:ext>
              </c:extLst>
            </c:dLbl>
            <c:dLbl>
              <c:idx val="11"/>
              <c:layout>
                <c:manualLayout>
                  <c:x val="1.040086744872454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2BA-480F-9EDA-56B1353C9F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Turmas_1_2!$B$9:$N$9</c:f>
              <c:numCache>
                <c:formatCode>0.0%</c:formatCode>
                <c:ptCount val="13"/>
                <c:pt idx="0">
                  <c:v>0</c:v>
                </c:pt>
                <c:pt idx="1">
                  <c:v>5.5600000000000004E-2</c:v>
                </c:pt>
                <c:pt idx="2">
                  <c:v>3.0000000000000002E-2</c:v>
                </c:pt>
                <c:pt idx="3">
                  <c:v>2.6100000000000002E-2</c:v>
                </c:pt>
                <c:pt idx="4">
                  <c:v>7.8700000000000034E-2</c:v>
                </c:pt>
                <c:pt idx="5">
                  <c:v>2.0000000000000011E-2</c:v>
                </c:pt>
                <c:pt idx="6">
                  <c:v>6.0000000000000032E-2</c:v>
                </c:pt>
                <c:pt idx="7">
                  <c:v>4.3500000000000004E-2</c:v>
                </c:pt>
                <c:pt idx="8">
                  <c:v>3.3599999999999998E-2</c:v>
                </c:pt>
                <c:pt idx="9">
                  <c:v>0</c:v>
                </c:pt>
                <c:pt idx="10">
                  <c:v>0.12089999999999998</c:v>
                </c:pt>
                <c:pt idx="11">
                  <c:v>8.4000000000000047E-2</c:v>
                </c:pt>
                <c:pt idx="12">
                  <c:v>3.1300000000000001E-2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B2BA-480F-9EDA-56B1353C9FF8}"/>
            </c:ext>
          </c:extLst>
        </c:ser>
        <c:dLbls/>
        <c:axId val="119362688"/>
        <c:axId val="119364608"/>
      </c:barChart>
      <c:catAx>
        <c:axId val="1193626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PT"/>
                  <a:t>Turmas</a:t>
                </a:r>
              </a:p>
            </c:rich>
          </c:tx>
          <c:layout/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9364608"/>
        <c:crosses val="autoZero"/>
        <c:auto val="1"/>
        <c:lblAlgn val="ctr"/>
        <c:lblOffset val="100"/>
        <c:tickLblSkip val="1"/>
        <c:tickMarkSkip val="1"/>
      </c:catAx>
      <c:valAx>
        <c:axId val="119364608"/>
        <c:scaling>
          <c:orientation val="minMax"/>
          <c:max val="0.2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9362688"/>
        <c:crosses val="autoZero"/>
        <c:crossBetween val="between"/>
        <c:majorUnit val="5.0000000000000024E-2"/>
      </c:valAx>
      <c:spPr>
        <a:noFill/>
        <a:ln w="3175">
          <a:noFill/>
        </a:ln>
      </c:spPr>
    </c:plotArea>
    <c:legend>
      <c:legendPos val="t"/>
      <c:layout>
        <c:manualLayout>
          <c:xMode val="edge"/>
          <c:yMode val="edge"/>
          <c:x val="0.15080033135588691"/>
          <c:y val="0.22840784392396821"/>
          <c:w val="0.79031273938681346"/>
          <c:h val="8.0287677416119113E-2"/>
        </c:manualLayout>
      </c:layout>
    </c:legend>
    <c:plotVisOnly val="1"/>
    <c:dispBlanksAs val="gap"/>
  </c:chart>
  <c:spPr>
    <a:noFill/>
    <a:ln w="9525">
      <a:noFill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>
                <a:latin typeface="Klavika Bd" pitchFamily="50" charset="0"/>
              </a:defRPr>
            </a:pPr>
            <a:r>
              <a:rPr lang="pt-PT">
                <a:latin typeface="Klavika Bd" pitchFamily="50" charset="0"/>
              </a:rPr>
              <a:t>Classificação Média - 12º ano  </a:t>
            </a:r>
          </a:p>
        </c:rich>
      </c:tx>
      <c:layout>
        <c:manualLayout>
          <c:xMode val="edge"/>
          <c:yMode val="edge"/>
          <c:x val="0.23495770854730144"/>
          <c:y val="4.0896426408237553E-3"/>
        </c:manualLayout>
      </c:layout>
    </c:title>
    <c:plotArea>
      <c:layout>
        <c:manualLayout>
          <c:layoutTarget val="inner"/>
          <c:xMode val="edge"/>
          <c:yMode val="edge"/>
          <c:x val="7.1988407699037624E-2"/>
          <c:y val="0.14995625546806679"/>
          <c:w val="0.89745603674540686"/>
          <c:h val="0.66094990601422499"/>
        </c:manualLayout>
      </c:layout>
      <c:lineChart>
        <c:grouping val="standard"/>
        <c:ser>
          <c:idx val="0"/>
          <c:order val="0"/>
          <c:tx>
            <c:strRef>
              <c:f>Evol12º!$C$5</c:f>
              <c:strCache>
                <c:ptCount val="1"/>
                <c:pt idx="0">
                  <c:v>Média</c:v>
                </c:pt>
              </c:strCache>
            </c:strRef>
          </c:tx>
          <c:dLbls>
            <c:spPr>
              <a:noFill/>
              <a:ln w="25400">
                <a:noFill/>
              </a:ln>
            </c:sp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Evol12º!$B$6:$B$9</c:f>
              <c:strCache>
                <c:ptCount val="4"/>
                <c:pt idx="0">
                  <c:v>2021/22</c:v>
                </c:pt>
                <c:pt idx="1">
                  <c:v>2022/23</c:v>
                </c:pt>
                <c:pt idx="2">
                  <c:v>2023/24</c:v>
                </c:pt>
                <c:pt idx="3">
                  <c:v>2024/25</c:v>
                </c:pt>
              </c:strCache>
            </c:strRef>
          </c:cat>
          <c:val>
            <c:numRef>
              <c:f>Evol12º!$C$6:$C$9</c:f>
              <c:numCache>
                <c:formatCode>0.0</c:formatCode>
                <c:ptCount val="4"/>
                <c:pt idx="0">
                  <c:v>15.4</c:v>
                </c:pt>
                <c:pt idx="1">
                  <c:v>15.9</c:v>
                </c:pt>
                <c:pt idx="2">
                  <c:v>15.2</c:v>
                </c:pt>
                <c:pt idx="3">
                  <c:v>15.2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C4-492E-96B8-112ACC7A54FB}"/>
            </c:ext>
          </c:extLst>
        </c:ser>
        <c:dLbls/>
        <c:marker val="1"/>
        <c:axId val="119310592"/>
        <c:axId val="119316864"/>
      </c:lineChart>
      <c:catAx>
        <c:axId val="1193105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>
                    <a:latin typeface="Klavika Rg" pitchFamily="50" charset="0"/>
                  </a:defRPr>
                </a:pPr>
                <a:r>
                  <a:rPr lang="pt-PT">
                    <a:latin typeface="Klavika Rg" pitchFamily="50" charset="0"/>
                  </a:rPr>
                  <a:t>Ano letivo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19316864"/>
        <c:crosses val="autoZero"/>
        <c:auto val="1"/>
        <c:lblAlgn val="ctr"/>
        <c:lblOffset val="100"/>
      </c:catAx>
      <c:valAx>
        <c:axId val="119316864"/>
        <c:scaling>
          <c:orientation val="minMax"/>
          <c:max val="20"/>
          <c:min val="0"/>
        </c:scaling>
        <c:axPos val="l"/>
        <c:majorGridlines/>
        <c:numFmt formatCode="0.0" sourceLinked="1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19310592"/>
        <c:crosses val="autoZero"/>
        <c:crossBetween val="between"/>
        <c:majorUnit val="4"/>
      </c:valAx>
    </c:plotArea>
    <c:plotVisOnly val="1"/>
    <c:dispBlanksAs val="gap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Klavika Rg" pitchFamily="50" charset="0"/>
          <a:ea typeface="Calibri"/>
          <a:cs typeface="Calibri"/>
        </a:defRPr>
      </a:pPr>
      <a:endParaRPr lang="pt-PT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Klavika Bd" pitchFamily="50" charset="0"/>
                <a:ea typeface="Klavika Rg"/>
                <a:cs typeface="Klavika Rg"/>
              </a:defRPr>
            </a:pPr>
            <a:r>
              <a:rPr lang="pt-PT" b="0">
                <a:latin typeface="Klavika Bd" pitchFamily="50" charset="0"/>
              </a:rPr>
              <a:t>Percentagem de Negativas - 12º ano  </a:t>
            </a:r>
          </a:p>
        </c:rich>
      </c:tx>
      <c:layout>
        <c:manualLayout>
          <c:xMode val="edge"/>
          <c:yMode val="edge"/>
          <c:x val="0.25628418317493318"/>
          <c:y val="8.8008901799896608E-3"/>
        </c:manualLayout>
      </c:layout>
    </c:title>
    <c:plotArea>
      <c:layout>
        <c:manualLayout>
          <c:layoutTarget val="inner"/>
          <c:xMode val="edge"/>
          <c:yMode val="edge"/>
          <c:x val="7.1988407699037624E-2"/>
          <c:y val="0.14995625546806687"/>
          <c:w val="0.89745603674540686"/>
          <c:h val="0.66094990601422543"/>
        </c:manualLayout>
      </c:layout>
      <c:lineChart>
        <c:grouping val="standard"/>
        <c:ser>
          <c:idx val="1"/>
          <c:order val="0"/>
          <c:tx>
            <c:strRef>
              <c:f>Evol12º!$D$5</c:f>
              <c:strCache>
                <c:ptCount val="1"/>
                <c:pt idx="0">
                  <c:v>%Negativas</c:v>
                </c:pt>
              </c:strCache>
            </c:strRef>
          </c:tx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Evol12º!$B$6:$B$9</c:f>
              <c:strCache>
                <c:ptCount val="4"/>
                <c:pt idx="0">
                  <c:v>2021/22</c:v>
                </c:pt>
                <c:pt idx="1">
                  <c:v>2022/23</c:v>
                </c:pt>
                <c:pt idx="2">
                  <c:v>2023/24</c:v>
                </c:pt>
                <c:pt idx="3">
                  <c:v>2024/25</c:v>
                </c:pt>
              </c:strCache>
            </c:strRef>
          </c:cat>
          <c:val>
            <c:numRef>
              <c:f>Evol12º!$D$6:$D$9</c:f>
              <c:numCache>
                <c:formatCode>0.0%</c:formatCode>
                <c:ptCount val="4"/>
                <c:pt idx="0">
                  <c:v>5.9000000000000011E-2</c:v>
                </c:pt>
                <c:pt idx="1">
                  <c:v>2.700000000000001E-2</c:v>
                </c:pt>
                <c:pt idx="2">
                  <c:v>4.9000000000000016E-2</c:v>
                </c:pt>
                <c:pt idx="3">
                  <c:v>4.5000000000000012E-2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31F-4438-A629-DBD0304ACFBE}"/>
            </c:ext>
          </c:extLst>
        </c:ser>
        <c:dLbls/>
        <c:marker val="1"/>
        <c:axId val="119501184"/>
        <c:axId val="119503104"/>
      </c:lineChart>
      <c:catAx>
        <c:axId val="1195011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Klavika Rg" pitchFamily="50" charset="0"/>
                    <a:ea typeface="Calibri"/>
                    <a:cs typeface="Calibri"/>
                  </a:defRPr>
                </a:pPr>
                <a:r>
                  <a:rPr lang="pt-PT">
                    <a:latin typeface="Klavika Rg" pitchFamily="50" charset="0"/>
                  </a:rPr>
                  <a:t>Ano letivo</a:t>
                </a:r>
              </a:p>
            </c:rich>
          </c:tx>
          <c:layout/>
        </c:title>
        <c:numFmt formatCode="0.0%" sourceLinked="0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119503104"/>
        <c:crosses val="autoZero"/>
        <c:auto val="1"/>
        <c:lblAlgn val="ctr"/>
        <c:lblOffset val="100"/>
      </c:catAx>
      <c:valAx>
        <c:axId val="119503104"/>
        <c:scaling>
          <c:orientation val="minMax"/>
          <c:max val="0.2"/>
          <c:min val="0"/>
        </c:scaling>
        <c:axPos val="l"/>
        <c:majorGridlines/>
        <c:numFmt formatCode="0.0%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119501184"/>
        <c:crosses val="autoZero"/>
        <c:crossBetween val="between"/>
        <c:majorUnit val="5.0000000000000024E-2"/>
      </c:valAx>
    </c:plotArea>
    <c:plotVisOnly val="1"/>
    <c:dispBlanksAs val="gap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/>
            </a:pPr>
            <a:r>
              <a:rPr lang="pt-PT"/>
              <a:t>Classificações inferiores a 3</a:t>
            </a:r>
          </a:p>
        </c:rich>
      </c:tx>
      <c:layout>
        <c:manualLayout>
          <c:xMode val="edge"/>
          <c:yMode val="edge"/>
          <c:x val="0.32504670024355153"/>
          <c:y val="6.485084306095979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915094339622641"/>
          <c:y val="0.24383916990920881"/>
          <c:w val="0.81839622641509702"/>
          <c:h val="0.50324254215304798"/>
        </c:manualLayout>
      </c:layout>
      <c:barChart>
        <c:barDir val="col"/>
        <c:grouping val="clustered"/>
        <c:ser>
          <c:idx val="0"/>
          <c:order val="0"/>
          <c:tx>
            <c:strRef>
              <c:f>'7º- 1_2P  '!$A$10</c:f>
              <c:strCache>
                <c:ptCount val="1"/>
                <c:pt idx="0">
                  <c:v>% negativas  1º Período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prstDash val="solid"/>
            </a:ln>
          </c:spPr>
          <c:dLbls>
            <c:dLbl>
              <c:idx val="3"/>
              <c:layout>
                <c:manualLayout>
                  <c:x val="0"/>
                  <c:y val="-1.037613488975361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0A-480A-BF9C-D5EC0A40008E}"/>
                </c:ext>
              </c:extLst>
            </c:dLbl>
            <c:spPr>
              <a:noFill/>
              <a:ln w="25400">
                <a:noFill/>
              </a:ln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'7º- 1_2P  '!$B$7:$D$7</c:f>
              <c:strCache>
                <c:ptCount val="2"/>
                <c:pt idx="0">
                  <c:v>A</c:v>
                </c:pt>
                <c:pt idx="1">
                  <c:v>Escola</c:v>
                </c:pt>
              </c:strCache>
            </c:strRef>
          </c:cat>
          <c:val>
            <c:numRef>
              <c:f>'7º- 1_2P  '!$B$10:$D$10</c:f>
              <c:numCache>
                <c:formatCode>0.0%</c:formatCode>
                <c:ptCount val="3"/>
                <c:pt idx="0">
                  <c:v>7.9900000000000096E-2</c:v>
                </c:pt>
                <c:pt idx="1">
                  <c:v>7.9900000000000096E-2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BB-4474-B45F-10AC0E9A6D6B}"/>
            </c:ext>
          </c:extLst>
        </c:ser>
        <c:ser>
          <c:idx val="1"/>
          <c:order val="1"/>
          <c:tx>
            <c:strRef>
              <c:f>'7º- 1_2P  '!$A$9</c:f>
              <c:strCache>
                <c:ptCount val="1"/>
                <c:pt idx="0">
                  <c:v>% negativas 2º Período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1.201201201201204E-2"/>
                  <c:y val="5.188067444876783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0A-480A-BF9C-D5EC0A40008E}"/>
                </c:ext>
              </c:extLst>
            </c:dLbl>
            <c:dLbl>
              <c:idx val="1"/>
              <c:layout>
                <c:manualLayout>
                  <c:x val="1.8018018018017983E-2"/>
                  <c:y val="3.112840466926070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0A-480A-BF9C-D5EC0A40008E}"/>
                </c:ext>
              </c:extLst>
            </c:dLbl>
            <c:dLbl>
              <c:idx val="2"/>
              <c:layout>
                <c:manualLayout>
                  <c:x val="9.0090090090090488E-3"/>
                  <c:y val="1.556420233463036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0A-480A-BF9C-D5EC0A40008E}"/>
                </c:ext>
              </c:extLst>
            </c:dLbl>
            <c:dLbl>
              <c:idx val="3"/>
              <c:layout>
                <c:manualLayout>
                  <c:x val="2.7027027027027219E-2"/>
                  <c:y val="1.037613488975356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0A-480A-BF9C-D5EC0A40008E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'7º- 1_2P  '!$B$7:$D$7</c:f>
              <c:strCache>
                <c:ptCount val="2"/>
                <c:pt idx="0">
                  <c:v>A</c:v>
                </c:pt>
                <c:pt idx="1">
                  <c:v>Escola</c:v>
                </c:pt>
              </c:strCache>
            </c:strRef>
          </c:cat>
          <c:val>
            <c:numRef>
              <c:f>'7º- 1_2P  '!$B$9:$D$9</c:f>
              <c:numCache>
                <c:formatCode>0.0%</c:formatCode>
                <c:ptCount val="3"/>
                <c:pt idx="0">
                  <c:v>5.1299999999999998E-2</c:v>
                </c:pt>
                <c:pt idx="1">
                  <c:v>5.1299999999999998E-2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08B-4CDF-8E06-451DFA761663}"/>
            </c:ext>
          </c:extLst>
        </c:ser>
        <c:dLbls>
          <c:showVal val="1"/>
        </c:dLbls>
        <c:axId val="116830976"/>
        <c:axId val="116832896"/>
      </c:barChart>
      <c:catAx>
        <c:axId val="1168309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pt-PT" sz="1050"/>
                  <a:t>Turmas</a:t>
                </a:r>
              </a:p>
            </c:rich>
          </c:tx>
          <c:layout>
            <c:manualLayout>
              <c:xMode val="edge"/>
              <c:yMode val="edge"/>
              <c:x val="0.48004847367052156"/>
              <c:y val="0.81193255512321649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6832896"/>
        <c:crosses val="autoZero"/>
        <c:lblAlgn val="ctr"/>
        <c:lblOffset val="100"/>
        <c:tickLblSkip val="1"/>
        <c:tickMarkSkip val="1"/>
      </c:catAx>
      <c:valAx>
        <c:axId val="116832896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6830976"/>
        <c:crosses val="autoZero"/>
        <c:crossBetween val="between"/>
        <c:majorUnit val="0.1"/>
      </c:valAx>
      <c:spPr>
        <a:noFill/>
        <a:ln w="3175">
          <a:noFill/>
        </a:ln>
      </c:spPr>
    </c:plotArea>
    <c:legend>
      <c:legendPos val="t"/>
      <c:layout/>
    </c:legend>
    <c:plotVisOnly val="1"/>
    <c:dispBlanksAs val="gap"/>
  </c:chart>
  <c:spPr>
    <a:solidFill>
      <a:srgbClr val="FFFFFF"/>
    </a:solidFill>
    <a:ln w="12700">
      <a:noFill/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autoTitleDeleted val="1"/>
    <c:plotArea>
      <c:layout>
        <c:manualLayout>
          <c:layoutTarget val="inner"/>
          <c:xMode val="edge"/>
          <c:yMode val="edge"/>
          <c:x val="3.3301603597460497E-2"/>
          <c:y val="2.3109066068470345E-2"/>
          <c:w val="0.90659926938712854"/>
          <c:h val="0.60543901101652065"/>
        </c:manualLayout>
      </c:layout>
      <c:barChart>
        <c:barDir val="col"/>
        <c:grouping val="clustered"/>
        <c:ser>
          <c:idx val="1"/>
          <c:order val="0"/>
          <c:tx>
            <c:strRef>
              <c:f>'nºclassif&lt;3poraluno_7'!$C$8</c:f>
              <c:strCache>
                <c:ptCount val="1"/>
                <c:pt idx="0">
                  <c:v>Turma A</c:v>
                </c:pt>
              </c:strCache>
            </c:strRef>
          </c:tx>
          <c:spPr>
            <a:solidFill>
              <a:srgbClr val="00B0F0"/>
            </a:solidFill>
            <a:ln w="6350">
              <a:noFill/>
            </a:ln>
          </c:spPr>
          <c:dLbls>
            <c:spPr>
              <a:noFill/>
              <a:ln>
                <a:noFill/>
              </a:ln>
              <a:effectLst/>
            </c:sp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'nºclassif&lt;3poraluno_7'!$B$10:$B$15</c:f>
              <c:strCache>
                <c:ptCount val="6"/>
                <c:pt idx="0">
                  <c:v>nenhuma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mais de 4</c:v>
                </c:pt>
              </c:strCache>
            </c:strRef>
          </c:cat>
          <c:val>
            <c:numRef>
              <c:f>'nºclassif&lt;3poraluno_7'!$C$10:$C$15</c:f>
              <c:numCache>
                <c:formatCode>General</c:formatCode>
                <c:ptCount val="6"/>
                <c:pt idx="0">
                  <c:v>22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F8A-4278-8EC5-33BCE8451DAF}"/>
            </c:ext>
          </c:extLst>
        </c:ser>
        <c:ser>
          <c:idx val="0"/>
          <c:order val="1"/>
          <c:tx>
            <c:strRef>
              <c:f>'nºclassif&lt;3poraluno_7'!#REF!</c:f>
              <c:strCache>
                <c:ptCount val="1"/>
                <c:pt idx="0">
                  <c:v>#REF!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'nºclassif&lt;3poraluno_7'!$B$10:$B$15</c:f>
              <c:strCache>
                <c:ptCount val="6"/>
                <c:pt idx="0">
                  <c:v>nenhuma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mais de 4</c:v>
                </c:pt>
              </c:strCache>
            </c:strRef>
          </c:cat>
          <c:val>
            <c:numRef>
              <c:f>'nºclassif&lt;3poraluno_7'!#REF!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B6-47EC-8035-F6AFBDD2A62F}"/>
            </c:ext>
          </c:extLst>
        </c:ser>
        <c:ser>
          <c:idx val="4"/>
          <c:order val="2"/>
          <c:tx>
            <c:strRef>
              <c:f>'nºclassif&lt;3poraluno_7'!#REF!</c:f>
              <c:strCache>
                <c:ptCount val="1"/>
                <c:pt idx="0">
                  <c:v>#REF!</c:v>
                </c:pt>
              </c:strCache>
              <c:extLst xmlns:c16r2="http://schemas.microsoft.com/office/drawing/2015/06/chart" xmlns:c15="http://schemas.microsoft.com/office/drawing/2012/chart"/>
            </c:strRef>
          </c:tx>
          <c:spPr>
            <a:ln>
              <a:solidFill>
                <a:sysClr val="windowText" lastClr="000000"/>
              </a:solidFill>
            </a:ln>
          </c:spPr>
          <c:dLbls>
            <c:spPr>
              <a:noFill/>
              <a:ln>
                <a:noFill/>
              </a:ln>
              <a:effectLst/>
            </c:spPr>
            <c:dLblPos val="outEnd"/>
            <c:showVal val="1"/>
            <c:extLst xmlns:c16r2="http://schemas.microsoft.com/office/drawing/2015/06/chart" xmlns:c15="http://schemas.microsoft.com/office/drawing/2012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('nºclassif&lt;3poraluno_7'!$B$10:$B$13,'nºclassif&lt;3poraluno_7'!$B$15)</c:f>
              <c:strCache>
                <c:ptCount val="5"/>
                <c:pt idx="0">
                  <c:v>nenhuma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mais de 4</c:v>
                </c:pt>
              </c:strCache>
              <c:extLst xmlns:c16r2="http://schemas.microsoft.com/office/drawing/2015/06/chart" xmlns:c15="http://schemas.microsoft.com/office/drawing/2012/chart"/>
            </c:strRef>
          </c:cat>
          <c:val>
            <c:numRef>
              <c:f>'nºclassif&lt;3poraluno_7'!#REF!</c:f>
              <c:numCache>
                <c:formatCode>General</c:formatCode>
                <c:ptCount val="1"/>
                <c:pt idx="0">
                  <c:v>1</c:v>
                </c:pt>
              </c:numCache>
              <c:extLst xmlns:c16r2="http://schemas.microsoft.com/office/drawing/2015/06/chart" xmlns:c15="http://schemas.microsoft.com/office/drawing/2012/chart"/>
            </c:numRef>
          </c:val>
          <c:extLst xmlns:c16r2="http://schemas.microsoft.com/office/drawing/2015/06/chart" xmlns:c15="http://schemas.microsoft.com/office/drawing/2012/chart">
            <c:ext xmlns:c16="http://schemas.microsoft.com/office/drawing/2014/chart" uri="{C3380CC4-5D6E-409C-BE32-E72D297353CC}">
              <c16:uniqueId val="{00000002-EB73-4355-A981-9A0FDE42C35B}"/>
            </c:ext>
          </c:extLst>
        </c:ser>
        <c:dLbls>
          <c:showVal val="1"/>
        </c:dLbls>
        <c:gapWidth val="219"/>
        <c:overlap val="-27"/>
        <c:axId val="116928512"/>
        <c:axId val="116930432"/>
        <c:extLst xmlns:c16r2="http://schemas.microsoft.com/office/drawing/2015/06/chart"/>
      </c:barChart>
      <c:catAx>
        <c:axId val="1169285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PT"/>
                  <a:t>Nº de negativas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pt-PT"/>
          </a:p>
        </c:txPr>
        <c:crossAx val="116930432"/>
        <c:crosses val="autoZero"/>
        <c:auto val="1"/>
        <c:lblAlgn val="ctr"/>
        <c:lblOffset val="100"/>
      </c:catAx>
      <c:valAx>
        <c:axId val="116930432"/>
        <c:scaling>
          <c:orientation val="minMax"/>
          <c:max val="25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PT"/>
                  <a:t>Nº de alunos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pt-PT"/>
          </a:p>
        </c:txPr>
        <c:crossAx val="1169285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bg1"/>
    </a:solidFill>
    <a:ln w="9525" cap="flat" cmpd="sng" algn="ctr">
      <a:noFill/>
      <a:round/>
    </a:ln>
    <a:effectLst>
      <a:softEdge rad="0"/>
    </a:effectLst>
  </c:spPr>
  <c:txPr>
    <a:bodyPr/>
    <a:lstStyle/>
    <a:p>
      <a:pPr>
        <a:defRPr>
          <a:latin typeface="Klavika Rg" panose="02000000000000000000" pitchFamily="50" charset="0"/>
        </a:defRPr>
      </a:pPr>
      <a:endParaRPr lang="pt-P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/>
            </a:pPr>
            <a:r>
              <a:rPr lang="pt-PT" sz="1200"/>
              <a:t>Classificações médias das disciplinas do 8º ano - 1ºe 2º períodos - 2023/2024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4.5906432748538152E-2"/>
          <c:y val="0.20407298916986921"/>
          <c:w val="0.92076886770732558"/>
          <c:h val="0.58124353909686088"/>
        </c:manualLayout>
      </c:layout>
      <c:barChart>
        <c:barDir val="col"/>
        <c:grouping val="clustered"/>
        <c:ser>
          <c:idx val="0"/>
          <c:order val="0"/>
          <c:tx>
            <c:strRef>
              <c:f>'MédiaDisc_8 _1e2P '!$A$11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</c:spPr>
          <c:dLbls>
            <c:dLbl>
              <c:idx val="2"/>
              <c:layout>
                <c:manualLayout>
                  <c:x val="-1.6481252575195715E-3"/>
                  <c:y val="2.27531285551764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19-496E-A39D-DF3FE042FF38}"/>
                </c:ext>
              </c:extLst>
            </c:dLbl>
            <c:dLbl>
              <c:idx val="9"/>
              <c:layout>
                <c:manualLayout>
                  <c:x val="-8.240626287597857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19-496E-A39D-DF3FE042FF38}"/>
                </c:ext>
              </c:extLst>
            </c:dLbl>
            <c:dLbl>
              <c:idx val="11"/>
              <c:layout>
                <c:manualLayout>
                  <c:x val="-9.8887515451174298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19-496E-A39D-DF3FE042FF38}"/>
                </c:ext>
              </c:extLst>
            </c:dLbl>
            <c:dLbl>
              <c:idx val="12"/>
              <c:layout>
                <c:manualLayout>
                  <c:x val="-8.240626287597857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19-496E-A39D-DF3FE042FF38}"/>
                </c:ext>
              </c:extLst>
            </c:dLbl>
            <c:dLbl>
              <c:idx val="13"/>
              <c:layout>
                <c:manualLayout>
                  <c:x val="-6.592501030078286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19-496E-A39D-DF3FE042FF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'MédiaDisc_8 _1e2P '!$B$7:$N$7</c:f>
              <c:strCache>
                <c:ptCount val="13"/>
                <c:pt idx="0">
                  <c:v>Port.</c:v>
                </c:pt>
                <c:pt idx="1">
                  <c:v>Ing. LEI</c:v>
                </c:pt>
                <c:pt idx="2">
                  <c:v>Fran. LEII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'MédiaDisc_8 _1e2P '!$B$11:$N$11</c:f>
              <c:numCache>
                <c:formatCode>0.0</c:formatCode>
                <c:ptCount val="13"/>
                <c:pt idx="0">
                  <c:v>3.4</c:v>
                </c:pt>
                <c:pt idx="1">
                  <c:v>3.2</c:v>
                </c:pt>
                <c:pt idx="2">
                  <c:v>3.2</c:v>
                </c:pt>
                <c:pt idx="3">
                  <c:v>3</c:v>
                </c:pt>
                <c:pt idx="4">
                  <c:v>2.9</c:v>
                </c:pt>
                <c:pt idx="5">
                  <c:v>3</c:v>
                </c:pt>
                <c:pt idx="6">
                  <c:v>3.3</c:v>
                </c:pt>
                <c:pt idx="7">
                  <c:v>2.9</c:v>
                </c:pt>
                <c:pt idx="8">
                  <c:v>3.9</c:v>
                </c:pt>
                <c:pt idx="9">
                  <c:v>4.0999999999999996</c:v>
                </c:pt>
                <c:pt idx="10">
                  <c:v>3.2</c:v>
                </c:pt>
                <c:pt idx="11">
                  <c:v>3.9</c:v>
                </c:pt>
                <c:pt idx="12">
                  <c:v>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4D7-4094-B0BE-0B50B1E11AA9}"/>
            </c:ext>
          </c:extLst>
        </c:ser>
        <c:ser>
          <c:idx val="2"/>
          <c:order val="1"/>
          <c:tx>
            <c:strRef>
              <c:f>'MédiaDisc_8 _1e2P '!$A$9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1.1536876802637031E-2"/>
                  <c:y val="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19-496E-A39D-DF3FE042FF38}"/>
                </c:ext>
              </c:extLst>
            </c:dLbl>
            <c:dLbl>
              <c:idx val="1"/>
              <c:layout>
                <c:manualLayout>
                  <c:x val="4.9443757725587184E-3"/>
                  <c:y val="9.101251422070508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019-496E-A39D-DF3FE042FF38}"/>
                </c:ext>
              </c:extLst>
            </c:dLbl>
            <c:dLbl>
              <c:idx val="2"/>
              <c:layout>
                <c:manualLayout>
                  <c:x val="1.6481252575195716E-2"/>
                  <c:y val="2.27531285551764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019-496E-A39D-DF3FE042FF38}"/>
                </c:ext>
              </c:extLst>
            </c:dLbl>
            <c:dLbl>
              <c:idx val="3"/>
              <c:layout>
                <c:manualLayout>
                  <c:x val="1.1536876802637031E-2"/>
                  <c:y val="9.100893105085416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019-496E-A39D-DF3FE042FF38}"/>
                </c:ext>
              </c:extLst>
            </c:dLbl>
            <c:dLbl>
              <c:idx val="4"/>
              <c:layout>
                <c:manualLayout>
                  <c:x val="4.9443757725587184E-3"/>
                  <c:y val="1.365187713310587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019-496E-A39D-DF3FE042FF38}"/>
                </c:ext>
              </c:extLst>
            </c:dLbl>
            <c:dLbl>
              <c:idx val="6"/>
              <c:layout>
                <c:manualLayout>
                  <c:x val="4.944375772558718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019-496E-A39D-DF3FE042FF38}"/>
                </c:ext>
              </c:extLst>
            </c:dLbl>
            <c:dLbl>
              <c:idx val="10"/>
              <c:layout>
                <c:manualLayout>
                  <c:x val="0"/>
                  <c:y val="-2.27531285551764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019-496E-A39D-DF3FE042FF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'MédiaDisc_8 _1e2P '!$B$7:$N$7</c:f>
              <c:strCache>
                <c:ptCount val="13"/>
                <c:pt idx="0">
                  <c:v>Port.</c:v>
                </c:pt>
                <c:pt idx="1">
                  <c:v>Ing. LEI</c:v>
                </c:pt>
                <c:pt idx="2">
                  <c:v>Fran. LEII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'MédiaDisc_8 _1e2P '!$B$9:$N$9</c:f>
              <c:numCache>
                <c:formatCode>0.0</c:formatCode>
                <c:ptCount val="13"/>
                <c:pt idx="0">
                  <c:v>3.4</c:v>
                </c:pt>
                <c:pt idx="1">
                  <c:v>3.4</c:v>
                </c:pt>
                <c:pt idx="2">
                  <c:v>3.3</c:v>
                </c:pt>
                <c:pt idx="3">
                  <c:v>3.3</c:v>
                </c:pt>
                <c:pt idx="4">
                  <c:v>3.2</c:v>
                </c:pt>
                <c:pt idx="5">
                  <c:v>3.1</c:v>
                </c:pt>
                <c:pt idx="6">
                  <c:v>3.5</c:v>
                </c:pt>
                <c:pt idx="7">
                  <c:v>3.4</c:v>
                </c:pt>
                <c:pt idx="8">
                  <c:v>3.9</c:v>
                </c:pt>
                <c:pt idx="9">
                  <c:v>4.0999999999999996</c:v>
                </c:pt>
                <c:pt idx="10">
                  <c:v>3.5</c:v>
                </c:pt>
                <c:pt idx="11">
                  <c:v>3.9</c:v>
                </c:pt>
                <c:pt idx="12">
                  <c:v>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4D7-4094-B0BE-0B50B1E11AA9}"/>
            </c:ext>
          </c:extLst>
        </c:ser>
        <c:dLbls/>
        <c:axId val="117126272"/>
        <c:axId val="117127808"/>
      </c:barChart>
      <c:catAx>
        <c:axId val="11712627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280000" vert="horz"/>
          <a:lstStyle/>
          <a:p>
            <a:pPr>
              <a:defRPr/>
            </a:pPr>
            <a:endParaRPr lang="pt-PT"/>
          </a:p>
        </c:txPr>
        <c:crossAx val="117127808"/>
        <c:crosses val="autoZero"/>
        <c:auto val="1"/>
        <c:lblAlgn val="ctr"/>
        <c:lblOffset val="100"/>
        <c:tickLblSkip val="1"/>
        <c:tickMarkSkip val="1"/>
      </c:catAx>
      <c:valAx>
        <c:axId val="117127808"/>
        <c:scaling>
          <c:orientation val="minMax"/>
          <c:max val="5"/>
          <c:min val="0"/>
        </c:scaling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0.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7126272"/>
        <c:crosses val="autoZero"/>
        <c:crossBetween val="between"/>
        <c:majorUnit val="1"/>
        <c:minorUnit val="0.5"/>
      </c:valAx>
      <c:spPr>
        <a:noFill/>
        <a:ln w="3175">
          <a:noFill/>
        </a:ln>
      </c:spPr>
    </c:plotArea>
    <c:legend>
      <c:legendPos val="r"/>
      <c:layout>
        <c:manualLayout>
          <c:xMode val="edge"/>
          <c:yMode val="edge"/>
          <c:x val="0.37164606068978284"/>
          <c:y val="0.11265163526914086"/>
          <c:w val="0.28332469954413675"/>
          <c:h val="7.6221189074915069E-2"/>
        </c:manualLayout>
      </c:layout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125" b="0" i="0" u="none" strike="noStrike" baseline="0">
          <a:solidFill>
            <a:sysClr val="windowText" lastClr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/>
            </a:pPr>
            <a:r>
              <a:rPr lang="pt-PT" sz="1200"/>
              <a:t>Percentagem de Negativas nas disciplinas do 8º ano - 1º e 2º períodos - 2024/2025</a:t>
            </a:r>
          </a:p>
        </c:rich>
      </c:tx>
      <c:layout>
        <c:manualLayout>
          <c:xMode val="edge"/>
          <c:yMode val="edge"/>
          <c:x val="0.19998169636690175"/>
          <c:y val="3.6405005688282227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7.4716351245568177E-2"/>
          <c:y val="0.24374297922657279"/>
          <c:w val="0.81817896118248379"/>
          <c:h val="0.5516755798016717"/>
        </c:manualLayout>
      </c:layout>
      <c:barChart>
        <c:barDir val="col"/>
        <c:grouping val="clustered"/>
        <c:ser>
          <c:idx val="0"/>
          <c:order val="0"/>
          <c:tx>
            <c:strRef>
              <c:f>'%NegatDisc_8_1e2P '!$A$11</c:f>
              <c:strCache>
                <c:ptCount val="1"/>
                <c:pt idx="0">
                  <c:v>1º P - 24/25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</c:spPr>
          <c:dLbls>
            <c:dLbl>
              <c:idx val="7"/>
              <c:layout>
                <c:manualLayout>
                  <c:x val="-5.3605618560084514E-17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C2-4375-8559-FB5D012C5363}"/>
                </c:ext>
              </c:extLst>
            </c:dLbl>
            <c:dLbl>
              <c:idx val="8"/>
              <c:layout>
                <c:manualLayout>
                  <c:x val="8.771929824561403E-3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C2-4375-8559-FB5D012C5363}"/>
                </c:ext>
              </c:extLst>
            </c:dLbl>
            <c:dLbl>
              <c:idx val="10"/>
              <c:layout>
                <c:manualLayout>
                  <c:x val="-5.847953216374270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C2-4375-8559-FB5D012C5363}"/>
                </c:ext>
              </c:extLst>
            </c:dLbl>
            <c:dLbl>
              <c:idx val="11"/>
              <c:layout>
                <c:manualLayout>
                  <c:x val="-1.461988304093568E-2"/>
                  <c:y val="9.101251422070508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C2-4375-8559-FB5D012C5363}"/>
                </c:ext>
              </c:extLst>
            </c:dLbl>
            <c:dLbl>
              <c:idx val="12"/>
              <c:layout>
                <c:manualLayout>
                  <c:x val="-4.385964912280701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C2-4375-8559-FB5D012C53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'%NegatDisc_8_1e2P '!$B$7:$N$7</c:f>
              <c:strCache>
                <c:ptCount val="13"/>
                <c:pt idx="0">
                  <c:v>Port.</c:v>
                </c:pt>
                <c:pt idx="1">
                  <c:v>Ing. I</c:v>
                </c:pt>
                <c:pt idx="2">
                  <c:v>Fran. 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'%NegatDisc_8_1e2P '!$B$11:$N$11</c:f>
              <c:numCache>
                <c:formatCode>0.0%</c:formatCode>
                <c:ptCount val="13"/>
                <c:pt idx="0">
                  <c:v>6.0000000000000032E-2</c:v>
                </c:pt>
                <c:pt idx="1">
                  <c:v>0.26900000000000002</c:v>
                </c:pt>
                <c:pt idx="2">
                  <c:v>0.115</c:v>
                </c:pt>
                <c:pt idx="3">
                  <c:v>0.15400000000000019</c:v>
                </c:pt>
                <c:pt idx="4">
                  <c:v>0.17300000000000001</c:v>
                </c:pt>
                <c:pt idx="5">
                  <c:v>0.32700000000000046</c:v>
                </c:pt>
                <c:pt idx="6">
                  <c:v>0.13500000000000001</c:v>
                </c:pt>
                <c:pt idx="7">
                  <c:v>0.32700000000000046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1.9000000000000024E-2</c:v>
                </c:pt>
                <c:pt idx="12">
                  <c:v>1.9000000000000024E-2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83-4375-8C8D-D422BEAE3BD5}"/>
            </c:ext>
          </c:extLst>
        </c:ser>
        <c:ser>
          <c:idx val="1"/>
          <c:order val="1"/>
          <c:tx>
            <c:strRef>
              <c:f>'%NegatDisc_8_1e2P '!$A$9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1.3157894736842111E-2"/>
                  <c:y val="-4.095563139931743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C2-4375-8559-FB5D012C5363}"/>
                </c:ext>
              </c:extLst>
            </c:dLbl>
            <c:dLbl>
              <c:idx val="2"/>
              <c:layout>
                <c:manualLayout>
                  <c:x val="0"/>
                  <c:y val="-3.640500568828229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7C2-4375-8559-FB5D012C5363}"/>
                </c:ext>
              </c:extLst>
            </c:dLbl>
            <c:dLbl>
              <c:idx val="3"/>
              <c:layout>
                <c:manualLayout>
                  <c:x val="1.3157894736842111E-2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7C2-4375-8559-FB5D012C5363}"/>
                </c:ext>
              </c:extLst>
            </c:dLbl>
            <c:dLbl>
              <c:idx val="4"/>
              <c:layout>
                <c:manualLayout>
                  <c:x val="1.3157894736842111E-2"/>
                  <c:y val="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7C2-4375-8559-FB5D012C5363}"/>
                </c:ext>
              </c:extLst>
            </c:dLbl>
            <c:dLbl>
              <c:idx val="5"/>
              <c:layout>
                <c:manualLayout>
                  <c:x val="1.7543859649122868E-2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7C2-4375-8559-FB5D012C5363}"/>
                </c:ext>
              </c:extLst>
            </c:dLbl>
            <c:dLbl>
              <c:idx val="6"/>
              <c:layout>
                <c:manualLayout>
                  <c:x val="1.7543859649122868E-2"/>
                  <c:y val="1.365187713310587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7C2-4375-8559-FB5D012C5363}"/>
                </c:ext>
              </c:extLst>
            </c:dLbl>
            <c:dLbl>
              <c:idx val="7"/>
              <c:layout>
                <c:manualLayout>
                  <c:x val="1.1695906432748536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7C2-4375-8559-FB5D012C5363}"/>
                </c:ext>
              </c:extLst>
            </c:dLbl>
            <c:dLbl>
              <c:idx val="8"/>
              <c:layout>
                <c:manualLayout>
                  <c:x val="1.0233918128654939E-2"/>
                  <c:y val="4.550625711035193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7C2-4375-8559-FB5D012C5363}"/>
                </c:ext>
              </c:extLst>
            </c:dLbl>
            <c:dLbl>
              <c:idx val="9"/>
              <c:layout>
                <c:manualLayout>
                  <c:x val="5.8479532163742704E-3"/>
                  <c:y val="-5.00568828213879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7C2-4375-8559-FB5D012C5363}"/>
                </c:ext>
              </c:extLst>
            </c:dLbl>
            <c:dLbl>
              <c:idx val="10"/>
              <c:layout>
                <c:manualLayout>
                  <c:x val="8.771929824561403E-3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7C2-4375-8559-FB5D012C5363}"/>
                </c:ext>
              </c:extLst>
            </c:dLbl>
            <c:dLbl>
              <c:idx val="11"/>
              <c:layout>
                <c:manualLayout>
                  <c:x val="1.315789473684211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7C2-4375-8559-FB5D012C5363}"/>
                </c:ext>
              </c:extLst>
            </c:dLbl>
            <c:dLbl>
              <c:idx val="12"/>
              <c:layout>
                <c:manualLayout>
                  <c:x val="8.7719298245613024E-3"/>
                  <c:y val="-8.3427174277811003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7C2-4375-8559-FB5D012C5363}"/>
                </c:ext>
              </c:extLst>
            </c:dLbl>
            <c:dLbl>
              <c:idx val="13"/>
              <c:layout>
                <c:manualLayout>
                  <c:x val="2.0467836257309982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7C2-4375-8559-FB5D012C53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'%NegatDisc_8_1e2P '!$B$7:$N$7</c:f>
              <c:strCache>
                <c:ptCount val="13"/>
                <c:pt idx="0">
                  <c:v>Port.</c:v>
                </c:pt>
                <c:pt idx="1">
                  <c:v>Ing. I</c:v>
                </c:pt>
                <c:pt idx="2">
                  <c:v>Fran. 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'%NegatDisc_8_1e2P '!$B$9:$N$9</c:f>
              <c:numCache>
                <c:formatCode>0.0%</c:formatCode>
                <c:ptCount val="13"/>
                <c:pt idx="0">
                  <c:v>6.1199999999999997E-2</c:v>
                </c:pt>
                <c:pt idx="1">
                  <c:v>0.21570000000000022</c:v>
                </c:pt>
                <c:pt idx="2">
                  <c:v>9.8000000000000156E-2</c:v>
                </c:pt>
                <c:pt idx="3">
                  <c:v>3.9199999999999999E-2</c:v>
                </c:pt>
                <c:pt idx="4">
                  <c:v>7.8400000000000011E-2</c:v>
                </c:pt>
                <c:pt idx="5">
                  <c:v>0.27450000000000002</c:v>
                </c:pt>
                <c:pt idx="6">
                  <c:v>3.9199999999999999E-2</c:v>
                </c:pt>
                <c:pt idx="7">
                  <c:v>3.9199999999999999E-2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783-4375-8C8D-D422BEAE3BD5}"/>
            </c:ext>
          </c:extLst>
        </c:ser>
        <c:dLbls/>
        <c:axId val="117211520"/>
        <c:axId val="117213056"/>
      </c:barChart>
      <c:catAx>
        <c:axId val="117211520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pt-PT"/>
          </a:p>
        </c:txPr>
        <c:crossAx val="117213056"/>
        <c:crosses val="autoZero"/>
        <c:lblAlgn val="ctr"/>
        <c:lblOffset val="100"/>
        <c:tickLblSkip val="1"/>
        <c:tickMarkSkip val="1"/>
      </c:catAx>
      <c:valAx>
        <c:axId val="117213056"/>
        <c:scaling>
          <c:orientation val="minMax"/>
        </c:scaling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7211520"/>
        <c:crosses val="autoZero"/>
        <c:crossBetween val="between"/>
        <c:majorUnit val="0.1"/>
      </c:valAx>
      <c:spPr>
        <a:noFill/>
        <a:ln w="3175">
          <a:noFill/>
        </a:ln>
      </c:spPr>
    </c:plotArea>
    <c:legend>
      <c:legendPos val="r"/>
      <c:layout>
        <c:manualLayout>
          <c:xMode val="edge"/>
          <c:yMode val="edge"/>
          <c:x val="0.41043917207717462"/>
          <c:y val="0.10077844365017513"/>
          <c:w val="0.26646141271814705"/>
          <c:h val="9.0866320890776328E-2"/>
        </c:manualLayout>
      </c:layout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</c:chart>
  <c:spPr>
    <a:noFill/>
    <a:ln w="12700">
      <a:noFill/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/>
            </a:pPr>
            <a:r>
              <a:rPr lang="pt-PT"/>
              <a:t>Classificações inferiores a 3</a:t>
            </a:r>
          </a:p>
        </c:rich>
      </c:tx>
      <c:layout>
        <c:manualLayout>
          <c:xMode val="edge"/>
          <c:yMode val="edge"/>
          <c:x val="0.34593449970189782"/>
          <c:y val="4.145922549155036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915094339622641"/>
          <c:y val="0.21789883268482582"/>
          <c:w val="0.81839622641509702"/>
          <c:h val="0.52918287937743158"/>
        </c:manualLayout>
      </c:layout>
      <c:barChart>
        <c:barDir val="col"/>
        <c:grouping val="clustered"/>
        <c:ser>
          <c:idx val="1"/>
          <c:order val="0"/>
          <c:tx>
            <c:v>% negativas 1º Período</c:v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0"/>
                  <c:y val="3.508771929824561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19-463E-9B60-D06DD58E9D71}"/>
                </c:ext>
              </c:extLst>
            </c:dLbl>
            <c:dLbl>
              <c:idx val="1"/>
              <c:layout>
                <c:manualLayout>
                  <c:x val="0"/>
                  <c:y val="1.754385964912281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19-463E-9B60-D06DD58E9D71}"/>
                </c:ext>
              </c:extLst>
            </c:dLbl>
            <c:dLbl>
              <c:idx val="2"/>
              <c:layout>
                <c:manualLayout>
                  <c:x val="0"/>
                  <c:y val="1.754385964912286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19-463E-9B60-D06DD58E9D71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'8º- 1_2P  '!$B$7:$G$7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Escola</c:v>
                </c:pt>
              </c:strCache>
            </c:strRef>
          </c:cat>
          <c:val>
            <c:numRef>
              <c:f>'8º- 1_2P  '!$B$10:$D$10</c:f>
              <c:numCache>
                <c:formatCode>0.0%</c:formatCode>
                <c:ptCount val="3"/>
                <c:pt idx="0">
                  <c:v>0.1966</c:v>
                </c:pt>
                <c:pt idx="1">
                  <c:v>4.7200000000000013E-2</c:v>
                </c:pt>
                <c:pt idx="2">
                  <c:v>0.12167833827893176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2E4-4872-AE4B-FD006F8D7D84}"/>
            </c:ext>
          </c:extLst>
        </c:ser>
        <c:ser>
          <c:idx val="0"/>
          <c:order val="1"/>
          <c:tx>
            <c:v>% negativas 2º Período</c:v>
          </c:tx>
          <c:spPr>
            <a:solidFill>
              <a:srgbClr val="FF0000"/>
            </a:solidFill>
            <a:ln w="9525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1.4880998882972559E-2"/>
                  <c:y val="1.351844177372565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AF-4CEF-987E-AC2F52C55173}"/>
                </c:ext>
              </c:extLst>
            </c:dLbl>
            <c:dLbl>
              <c:idx val="1"/>
              <c:layout>
                <c:manualLayout>
                  <c:x val="1.2409832582937581E-2"/>
                  <c:y val="1.329419348897177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E4-4872-AE4B-FD006F8D7D84}"/>
                </c:ext>
              </c:extLst>
            </c:dLbl>
            <c:dLbl>
              <c:idx val="2"/>
              <c:layout>
                <c:manualLayout>
                  <c:x val="1.3925152306353383E-2"/>
                  <c:y val="1.754385964912286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19-463E-9B60-D06DD58E9D71}"/>
                </c:ext>
              </c:extLst>
            </c:dLbl>
            <c:dLbl>
              <c:idx val="3"/>
              <c:layout>
                <c:manualLayout>
                  <c:x val="9.0090090090090488E-3"/>
                  <c:y val="2.594033722438400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E4-4872-AE4B-FD006F8D7D84}"/>
                </c:ext>
              </c:extLst>
            </c:dLbl>
            <c:spPr>
              <a:noFill/>
              <a:ln w="25400">
                <a:noFill/>
              </a:ln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'8º- 1_2P  '!$B$7:$G$7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Escola</c:v>
                </c:pt>
              </c:strCache>
            </c:strRef>
          </c:cat>
          <c:val>
            <c:numRef>
              <c:f>'8º- 1_2P  '!$B$9:$D$9</c:f>
              <c:numCache>
                <c:formatCode>0.0%</c:formatCode>
                <c:ptCount val="3"/>
                <c:pt idx="0">
                  <c:v>0.111</c:v>
                </c:pt>
                <c:pt idx="1">
                  <c:v>1.8499999999999999E-2</c:v>
                </c:pt>
                <c:pt idx="2">
                  <c:v>6.5519667170953089E-2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6D-4085-8B5A-704B92842355}"/>
            </c:ext>
          </c:extLst>
        </c:ser>
        <c:dLbls>
          <c:showVal val="1"/>
        </c:dLbls>
        <c:axId val="116985216"/>
        <c:axId val="116999680"/>
      </c:barChart>
      <c:catAx>
        <c:axId val="1169852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pt-PT" sz="1050"/>
                  <a:t>Turmas</a:t>
                </a:r>
              </a:p>
            </c:rich>
          </c:tx>
          <c:layout>
            <c:manualLayout>
              <c:xMode val="edge"/>
              <c:yMode val="edge"/>
              <c:x val="0.50707547169811673"/>
              <c:y val="0.8326848249027237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6999680"/>
        <c:crosses val="autoZero"/>
        <c:lblAlgn val="ctr"/>
        <c:lblOffset val="100"/>
        <c:tickLblSkip val="1"/>
        <c:tickMarkSkip val="1"/>
      </c:catAx>
      <c:valAx>
        <c:axId val="116999680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6985216"/>
        <c:crosses val="autoZero"/>
        <c:crossBetween val="between"/>
      </c:valAx>
      <c:spPr>
        <a:noFill/>
        <a:ln w="3175">
          <a:noFill/>
        </a:ln>
      </c:spPr>
    </c:plotArea>
    <c:legend>
      <c:legendPos val="t"/>
      <c:layout>
        <c:manualLayout>
          <c:xMode val="edge"/>
          <c:yMode val="edge"/>
          <c:x val="0.12915962528182667"/>
          <c:y val="0.11593590274899852"/>
          <c:w val="0.7625682037787056"/>
          <c:h val="9.2143021595984712E-2"/>
        </c:manualLayout>
      </c:layout>
    </c:legend>
    <c:plotVisOnly val="1"/>
    <c:dispBlanksAs val="gap"/>
  </c:chart>
  <c:spPr>
    <a:solidFill>
      <a:srgbClr val="FFFFFF"/>
    </a:solidFill>
    <a:ln w="12700">
      <a:noFill/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plotArea>
      <c:layout/>
      <c:barChart>
        <c:barDir val="col"/>
        <c:grouping val="clustered"/>
        <c:ser>
          <c:idx val="0"/>
          <c:order val="0"/>
          <c:tx>
            <c:strRef>
              <c:f>'nºclassif&lt;3poraluno_8'!$C$8</c:f>
              <c:strCache>
                <c:ptCount val="1"/>
                <c:pt idx="0">
                  <c:v>Turma A</c:v>
                </c:pt>
              </c:strCache>
            </c:strRef>
          </c:tx>
          <c:spPr>
            <a:solidFill>
              <a:srgbClr val="002060"/>
            </a:solidFill>
            <a:ln w="6350">
              <a:solidFill>
                <a:sysClr val="windowText" lastClr="000000"/>
              </a:solidFill>
            </a:ln>
          </c:spPr>
          <c:dLbls>
            <c:spPr>
              <a:noFill/>
              <a:ln>
                <a:noFill/>
              </a:ln>
              <a:effectLst/>
            </c:sp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'nºclassif&lt;3poraluno_8'!$B$10:$B$15</c:f>
              <c:strCache>
                <c:ptCount val="6"/>
                <c:pt idx="0">
                  <c:v>nenhuma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mais de 4</c:v>
                </c:pt>
              </c:strCache>
            </c:strRef>
          </c:cat>
          <c:val>
            <c:numRef>
              <c:f>'nºclassif&lt;3poraluno_8'!$C$10:$C$15</c:f>
              <c:numCache>
                <c:formatCode>General</c:formatCode>
                <c:ptCount val="6"/>
                <c:pt idx="0">
                  <c:v>12</c:v>
                </c:pt>
                <c:pt idx="1">
                  <c:v>4</c:v>
                </c:pt>
                <c:pt idx="2">
                  <c:v>4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8A-4278-8EC5-33BCE8451DAF}"/>
            </c:ext>
          </c:extLst>
        </c:ser>
        <c:ser>
          <c:idx val="1"/>
          <c:order val="1"/>
          <c:tx>
            <c:strRef>
              <c:f>'nºclassif&lt;3poraluno_8'!$D$8</c:f>
              <c:strCache>
                <c:ptCount val="1"/>
                <c:pt idx="0">
                  <c:v>Turma B</c:v>
                </c:pt>
              </c:strCache>
            </c:strRef>
          </c:tx>
          <c:spPr>
            <a:solidFill>
              <a:srgbClr val="00B0F0"/>
            </a:solidFill>
            <a:ln w="6350">
              <a:solidFill>
                <a:sysClr val="windowText" lastClr="000000"/>
              </a:solidFill>
            </a:ln>
          </c:spPr>
          <c:dLbls>
            <c:spPr>
              <a:noFill/>
              <a:ln>
                <a:noFill/>
              </a:ln>
              <a:effectLst/>
            </c:sp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'nºclassif&lt;3poraluno_8'!$B$10:$B$15</c:f>
              <c:strCache>
                <c:ptCount val="6"/>
                <c:pt idx="0">
                  <c:v>nenhuma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mais de 4</c:v>
                </c:pt>
              </c:strCache>
            </c:strRef>
          </c:cat>
          <c:val>
            <c:numRef>
              <c:f>'nºclassif&lt;3poraluno_8'!$D$10:$D$15</c:f>
              <c:numCache>
                <c:formatCode>General</c:formatCode>
                <c:ptCount val="6"/>
                <c:pt idx="0">
                  <c:v>22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F8A-4278-8EC5-33BCE8451DAF}"/>
            </c:ext>
          </c:extLst>
        </c:ser>
        <c:dLbls>
          <c:showVal val="1"/>
        </c:dLbls>
        <c:gapWidth val="219"/>
        <c:overlap val="-27"/>
        <c:axId val="117321728"/>
        <c:axId val="117323648"/>
      </c:barChart>
      <c:catAx>
        <c:axId val="1173217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PT"/>
                  <a:t>Nº de negativas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pt-PT"/>
          </a:p>
        </c:txPr>
        <c:crossAx val="117323648"/>
        <c:crosses val="autoZero"/>
        <c:auto val="1"/>
        <c:lblAlgn val="ctr"/>
        <c:lblOffset val="100"/>
      </c:catAx>
      <c:valAx>
        <c:axId val="1173236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PT"/>
                  <a:t>Nº de alunos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pt-PT"/>
          </a:p>
        </c:txPr>
        <c:crossAx val="1173217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1541848935549893"/>
          <c:y val="8.3828896387951823E-2"/>
          <c:w val="0.24905888500048642"/>
          <c:h val="6.8044931883514584E-2"/>
        </c:manualLayout>
      </c:layout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pt-PT"/>
        </a:p>
      </c:txPr>
    </c:legend>
    <c:plotVisOnly val="1"/>
    <c:dispBlanksAs val="gap"/>
  </c:chart>
  <c:spPr>
    <a:solidFill>
      <a:schemeClr val="bg1"/>
    </a:solidFill>
    <a:ln w="9525" cap="flat" cmpd="sng" algn="ctr">
      <a:noFill/>
      <a:round/>
    </a:ln>
    <a:effectLst>
      <a:softEdge rad="0"/>
    </a:effectLst>
  </c:spPr>
  <c:txPr>
    <a:bodyPr/>
    <a:lstStyle/>
    <a:p>
      <a:pPr>
        <a:defRPr>
          <a:latin typeface="Klavika Rg" panose="02000000000000000000" pitchFamily="50" charset="0"/>
        </a:defRPr>
      </a:pPr>
      <a:endParaRPr lang="pt-PT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sz="1200"/>
            </a:pPr>
            <a:r>
              <a:rPr lang="pt-PT" sz="1200"/>
              <a:t>Classificações médias das disciplinas do 9º ano - 1ºe 2º períodos - 2024/2025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286195286195286E-2"/>
          <c:y val="0.24047799485815141"/>
          <c:w val="0.80270354463267868"/>
          <c:h val="0.54483853340858235"/>
        </c:manualLayout>
      </c:layout>
      <c:barChart>
        <c:barDir val="col"/>
        <c:grouping val="clustered"/>
        <c:ser>
          <c:idx val="0"/>
          <c:order val="0"/>
          <c:tx>
            <c:strRef>
              <c:f>'MédiaDisc_9_1e2P  '!$A$11</c:f>
              <c:strCache>
                <c:ptCount val="1"/>
                <c:pt idx="0">
                  <c:v>1ºP - 24/25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dLbls>
            <c:dLbl>
              <c:idx val="1"/>
              <c:layout>
                <c:manualLayout>
                  <c:x val="-5.0505050505050475E-3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91-4B6A-AD84-C9F091CAAA14}"/>
                </c:ext>
              </c:extLst>
            </c:dLbl>
            <c:dLbl>
              <c:idx val="3"/>
              <c:layout>
                <c:manualLayout>
                  <c:x val="-3.3670033670033729E-3"/>
                  <c:y val="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91-4B6A-AD84-C9F091CAAA14}"/>
                </c:ext>
              </c:extLst>
            </c:dLbl>
            <c:dLbl>
              <c:idx val="4"/>
              <c:layout>
                <c:manualLayout>
                  <c:x val="0"/>
                  <c:y val="-1.82025028441410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991-4B6A-AD84-C9F091CAAA14}"/>
                </c:ext>
              </c:extLst>
            </c:dLbl>
            <c:dLbl>
              <c:idx val="5"/>
              <c:layout>
                <c:manualLayout>
                  <c:x val="-6.7340067340067424E-3"/>
                  <c:y val="-1.82025028441410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91-4B6A-AD84-C9F091CAAA14}"/>
                </c:ext>
              </c:extLst>
            </c:dLbl>
            <c:dLbl>
              <c:idx val="6"/>
              <c:layout>
                <c:manualLayout>
                  <c:x val="-6.734006734006742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991-4B6A-AD84-C9F091CAAA14}"/>
                </c:ext>
              </c:extLst>
            </c:dLbl>
            <c:dLbl>
              <c:idx val="7"/>
              <c:layout>
                <c:manualLayout>
                  <c:x val="-5.0505050505050475E-3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991-4B6A-AD84-C9F091CAAA14}"/>
                </c:ext>
              </c:extLst>
            </c:dLbl>
            <c:dLbl>
              <c:idx val="8"/>
              <c:layout>
                <c:manualLayout>
                  <c:x val="-6.734006734006742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991-4B6A-AD84-C9F091CAAA14}"/>
                </c:ext>
              </c:extLst>
            </c:dLbl>
            <c:dLbl>
              <c:idx val="9"/>
              <c:layout>
                <c:manualLayout>
                  <c:x val="-5.0505050505050475E-3"/>
                  <c:y val="-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991-4B6A-AD84-C9F091CAAA14}"/>
                </c:ext>
              </c:extLst>
            </c:dLbl>
            <c:dLbl>
              <c:idx val="10"/>
              <c:layout>
                <c:manualLayout>
                  <c:x val="-5.0505050505050475E-3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991-4B6A-AD84-C9F091CAAA14}"/>
                </c:ext>
              </c:extLst>
            </c:dLbl>
            <c:dLbl>
              <c:idx val="11"/>
              <c:layout>
                <c:manualLayout>
                  <c:x val="-8.4175084175084382E-3"/>
                  <c:y val="2.730375426621160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991-4B6A-AD84-C9F091CAAA14}"/>
                </c:ext>
              </c:extLst>
            </c:dLbl>
            <c:dLbl>
              <c:idx val="12"/>
              <c:layout>
                <c:manualLayout>
                  <c:x val="-8.4175084175084382E-3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991-4B6A-AD84-C9F091CAAA14}"/>
                </c:ext>
              </c:extLst>
            </c:dLbl>
            <c:dLbl>
              <c:idx val="13"/>
              <c:layout>
                <c:manualLayout>
                  <c:x val="-6.734006734006742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91-4B6A-AD84-C9F091CAAA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'MédiaDisc_9_1e2P  '!$B$7:$N$7</c:f>
              <c:strCache>
                <c:ptCount val="13"/>
                <c:pt idx="0">
                  <c:v>Port.</c:v>
                </c:pt>
                <c:pt idx="1">
                  <c:v>Ing. I</c:v>
                </c:pt>
                <c:pt idx="2">
                  <c:v>Fran. 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'MédiaDisc_9_1e2P  '!$B$11:$N$11</c:f>
              <c:numCache>
                <c:formatCode>0.0</c:formatCode>
                <c:ptCount val="13"/>
                <c:pt idx="0">
                  <c:v>3.1</c:v>
                </c:pt>
                <c:pt idx="1">
                  <c:v>3.4</c:v>
                </c:pt>
                <c:pt idx="2">
                  <c:v>3.1</c:v>
                </c:pt>
                <c:pt idx="3">
                  <c:v>3.5</c:v>
                </c:pt>
                <c:pt idx="4">
                  <c:v>3.2</c:v>
                </c:pt>
                <c:pt idx="5">
                  <c:v>3.1</c:v>
                </c:pt>
                <c:pt idx="6">
                  <c:v>3.5</c:v>
                </c:pt>
                <c:pt idx="7">
                  <c:v>3.1</c:v>
                </c:pt>
                <c:pt idx="8">
                  <c:v>3.9</c:v>
                </c:pt>
                <c:pt idx="9">
                  <c:v>3.9</c:v>
                </c:pt>
                <c:pt idx="10">
                  <c:v>3.4</c:v>
                </c:pt>
                <c:pt idx="11">
                  <c:v>3.8</c:v>
                </c:pt>
                <c:pt idx="12">
                  <c:v>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C991-4B6A-AD84-C9F091CAAA14}"/>
            </c:ext>
          </c:extLst>
        </c:ser>
        <c:ser>
          <c:idx val="3"/>
          <c:order val="1"/>
          <c:tx>
            <c:strRef>
              <c:f>'MédiaDisc_9_1e2P  '!$A$9</c:f>
              <c:strCache>
                <c:ptCount val="1"/>
                <c:pt idx="0">
                  <c:v>2º P - 24/25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5.0505050505050475E-3"/>
                  <c:y val="-4.550625711035232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991-4B6A-AD84-C9F091CAAA14}"/>
                </c:ext>
              </c:extLst>
            </c:dLbl>
            <c:dLbl>
              <c:idx val="1"/>
              <c:layout>
                <c:manualLayout>
                  <c:x val="8.4175084175084382E-3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991-4B6A-AD84-C9F091CAAA14}"/>
                </c:ext>
              </c:extLst>
            </c:dLbl>
            <c:dLbl>
              <c:idx val="2"/>
              <c:layout>
                <c:manualLayout>
                  <c:x val="1.0101010101010105E-2"/>
                  <c:y val="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991-4B6A-AD84-C9F091CAAA14}"/>
                </c:ext>
              </c:extLst>
            </c:dLbl>
            <c:dLbl>
              <c:idx val="3"/>
              <c:layout>
                <c:manualLayout>
                  <c:x val="8.4175084175084382E-3"/>
                  <c:y val="1.82025028441410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991-4B6A-AD84-C9F091CAAA14}"/>
                </c:ext>
              </c:extLst>
            </c:dLbl>
            <c:dLbl>
              <c:idx val="4"/>
              <c:layout>
                <c:manualLayout>
                  <c:x val="6.7340067340067424E-3"/>
                  <c:y val="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991-4B6A-AD84-C9F091CAAA14}"/>
                </c:ext>
              </c:extLst>
            </c:dLbl>
            <c:dLbl>
              <c:idx val="5"/>
              <c:layout>
                <c:manualLayout>
                  <c:x val="8.4175084175084382E-3"/>
                  <c:y val="-4.550625711035271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991-4B6A-AD84-C9F091CAAA14}"/>
                </c:ext>
              </c:extLst>
            </c:dLbl>
            <c:dLbl>
              <c:idx val="6"/>
              <c:layout>
                <c:manualLayout>
                  <c:x val="6.734006734006742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991-4B6A-AD84-C9F091CAAA14}"/>
                </c:ext>
              </c:extLst>
            </c:dLbl>
            <c:dLbl>
              <c:idx val="7"/>
              <c:layout>
                <c:manualLayout>
                  <c:x val="6.7340067340067424E-3"/>
                  <c:y val="-1.365187713310582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991-4B6A-AD84-C9F091CAAA14}"/>
                </c:ext>
              </c:extLst>
            </c:dLbl>
            <c:dLbl>
              <c:idx val="8"/>
              <c:layout>
                <c:manualLayout>
                  <c:x val="5.0505050505050475E-3"/>
                  <c:y val="-3.18543799772468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991-4B6A-AD84-C9F091CAAA14}"/>
                </c:ext>
              </c:extLst>
            </c:dLbl>
            <c:dLbl>
              <c:idx val="9"/>
              <c:layout>
                <c:manualLayout>
                  <c:x val="5.0505050505050475E-3"/>
                  <c:y val="-9.101251422070508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991-4B6A-AD84-C9F091CAAA14}"/>
                </c:ext>
              </c:extLst>
            </c:dLbl>
            <c:dLbl>
              <c:idx val="10"/>
              <c:layout>
                <c:manualLayout>
                  <c:x val="0"/>
                  <c:y val="-2.27531285551764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991-4B6A-AD84-C9F091CAAA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pt-PT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'MédiaDisc_9_1e2P  '!$B$7:$N$7</c:f>
              <c:strCache>
                <c:ptCount val="13"/>
                <c:pt idx="0">
                  <c:v>Port.</c:v>
                </c:pt>
                <c:pt idx="1">
                  <c:v>Ing. I</c:v>
                </c:pt>
                <c:pt idx="2">
                  <c:v>Fran. II</c:v>
                </c:pt>
                <c:pt idx="3">
                  <c:v>C. Nat.</c:v>
                </c:pt>
                <c:pt idx="4">
                  <c:v>F.Q.</c:v>
                </c:pt>
                <c:pt idx="5">
                  <c:v>Mat</c:v>
                </c:pt>
                <c:pt idx="6">
                  <c:v>Geog</c:v>
                </c:pt>
                <c:pt idx="7">
                  <c:v>Hist.</c:v>
                </c:pt>
                <c:pt idx="8">
                  <c:v>Ed Vis</c:v>
                </c:pt>
                <c:pt idx="9">
                  <c:v>Ed. Fís.</c:v>
                </c:pt>
                <c:pt idx="10">
                  <c:v>TIC</c:v>
                </c:pt>
                <c:pt idx="11">
                  <c:v>AT</c:v>
                </c:pt>
                <c:pt idx="12">
                  <c:v>CD</c:v>
                </c:pt>
              </c:strCache>
            </c:strRef>
          </c:cat>
          <c:val>
            <c:numRef>
              <c:f>'MédiaDisc_9_1e2P  '!$B$9:$N$9</c:f>
              <c:numCache>
                <c:formatCode>0.0</c:formatCode>
                <c:ptCount val="13"/>
                <c:pt idx="0">
                  <c:v>3.3</c:v>
                </c:pt>
                <c:pt idx="1">
                  <c:v>3.7</c:v>
                </c:pt>
                <c:pt idx="2">
                  <c:v>3.1</c:v>
                </c:pt>
                <c:pt idx="3">
                  <c:v>3.7</c:v>
                </c:pt>
                <c:pt idx="4">
                  <c:v>3.2</c:v>
                </c:pt>
                <c:pt idx="5">
                  <c:v>3.1</c:v>
                </c:pt>
                <c:pt idx="6">
                  <c:v>3.5</c:v>
                </c:pt>
                <c:pt idx="7">
                  <c:v>3.3</c:v>
                </c:pt>
                <c:pt idx="8">
                  <c:v>4</c:v>
                </c:pt>
                <c:pt idx="9">
                  <c:v>4</c:v>
                </c:pt>
                <c:pt idx="10">
                  <c:v>3.8</c:v>
                </c:pt>
                <c:pt idx="11">
                  <c:v>3.9</c:v>
                </c:pt>
                <c:pt idx="12">
                  <c:v>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DBE-49FC-AD48-D98AF0DF261E}"/>
            </c:ext>
          </c:extLst>
        </c:ser>
        <c:dLbls/>
        <c:axId val="117414144"/>
        <c:axId val="117436416"/>
      </c:barChart>
      <c:catAx>
        <c:axId val="117414144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280000" vert="horz"/>
          <a:lstStyle/>
          <a:p>
            <a:pPr>
              <a:defRPr/>
            </a:pPr>
            <a:endParaRPr lang="pt-PT"/>
          </a:p>
        </c:txPr>
        <c:crossAx val="117436416"/>
        <c:crosses val="autoZero"/>
        <c:auto val="1"/>
        <c:lblAlgn val="ctr"/>
        <c:lblOffset val="100"/>
        <c:tickLblSkip val="1"/>
        <c:tickMarkSkip val="1"/>
      </c:catAx>
      <c:valAx>
        <c:axId val="117436416"/>
        <c:scaling>
          <c:orientation val="minMax"/>
          <c:max val="5"/>
          <c:min val="0"/>
        </c:scaling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0.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t-PT"/>
          </a:p>
        </c:txPr>
        <c:crossAx val="117414144"/>
        <c:crosses val="autoZero"/>
        <c:crossBetween val="between"/>
        <c:majorUnit val="1"/>
        <c:minorUnit val="0.5"/>
      </c:valAx>
      <c:spPr>
        <a:noFill/>
        <a:ln w="3175">
          <a:noFill/>
        </a:ln>
      </c:spPr>
    </c:plotArea>
    <c:legend>
      <c:legendPos val="r"/>
      <c:layout>
        <c:manualLayout>
          <c:xMode val="edge"/>
          <c:yMode val="edge"/>
          <c:x val="0.34883149076062481"/>
          <c:y val="0.11265163526914086"/>
          <c:w val="0.24386184681460271"/>
          <c:h val="0.1105558392231686"/>
        </c:manualLayout>
      </c:layout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125" b="0" i="0" u="none" strike="noStrike" baseline="0">
          <a:solidFill>
            <a:sysClr val="windowText" lastClr="000000"/>
          </a:solidFill>
          <a:latin typeface="Klavika Rg" panose="02000000000000000000" pitchFamily="50" charset="0"/>
          <a:ea typeface="Arial"/>
          <a:cs typeface="Arial"/>
        </a:defRPr>
      </a:pPr>
      <a:endParaRPr lang="pt-PT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0.33144</cdr:x>
      <cdr:y>0.13615</cdr:y>
    </cdr:from>
    <cdr:to>
      <cdr:x>0.61622</cdr:x>
      <cdr:y>0.27125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2483167" y="450533"/>
          <a:ext cx="2133600" cy="447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PT" dirty="0"/>
            <a:t>26 </a:t>
          </a:r>
          <a:r>
            <a:rPr lang="pt-PT" sz="1100" dirty="0"/>
            <a:t> alunos               25 alunos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0.38921</cdr:x>
      <cdr:y>0.17925</cdr:y>
    </cdr:from>
    <cdr:to>
      <cdr:x>0.76104</cdr:x>
      <cdr:y>0.32763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3988118" y="392747"/>
          <a:ext cx="3810000" cy="3251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PT" sz="1100" dirty="0"/>
        </a:p>
      </cdr:txBody>
    </cdr:sp>
  </cdr:relSizeAnchor>
  <cdr:relSizeAnchor xmlns:cdr="http://schemas.openxmlformats.org/drawingml/2006/chartDrawing">
    <cdr:from>
      <cdr:x>0.40706</cdr:x>
      <cdr:y>0.14215</cdr:y>
    </cdr:from>
    <cdr:to>
      <cdr:x>0.68469</cdr:x>
      <cdr:y>0.35082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4170998" y="311467"/>
          <a:ext cx="2844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PT" sz="1100" dirty="0"/>
            <a:t>28 alunos          20 alunos               27 alunos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7A14D4-6869-4A84-ADE6-2A8A01FB0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C1B78598-404C-4928-B814-11E1057A6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8ADC75F8-EAAB-4CF7-9EB0-334D9B652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C320A9E6-5AC6-4D82-A368-E15C820E0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B025F8C7-A396-42F4-9E8A-7F080E570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47055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5BD88D7-02F6-4E4E-97B1-4F06F9F13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xmlns="" id="{4948AA91-A8FA-4CA2-AF0C-748241E41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3F4C72C7-D551-4715-A594-E795DCA39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C536DC5A-3B4D-4233-B66A-6F72B0952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C63BE007-7C45-4FE1-95FB-D0A0D4116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44085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B13A8263-0675-4FB1-928B-513706CA43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xmlns="" id="{1647EBBC-A327-4D00-807F-E5D0D7BB45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697E5372-D09E-4D2F-BDF0-0BEEE3020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0FD026FF-12E5-4753-B22E-8859104DD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10A9672B-EA5F-495C-B845-73EF7C16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3312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59BFBB-BF62-48F9-9DCA-92B5B3D67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44E483A3-54B1-43C7-A6C2-77633A935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174CC310-C574-4B07-9B9D-D3B97D365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77111ECD-9584-44EE-BFB2-F094EED07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F41E28E8-A1AE-42E3-A48B-39ED5A2C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94299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71520DC-AAEF-47E8-ADB6-50DADA4BC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719F1C1A-E403-425F-8E61-2C421E64C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3F3E8AC2-968C-4950-A0DB-06E97B13B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4120EB77-45AE-4571-AEB1-61DBF5FD7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67FCA82C-5C2B-4242-A96B-770CF63DF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24856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891C373-C4DC-419A-BAB1-73E16BBED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F2C6562C-3933-465B-9F3D-F83344AC0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xmlns="" id="{35D1501F-475A-4F51-9C1D-3566A59F0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9843AAC5-BC26-49C7-827F-984D666B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7638DA84-5F9A-4626-AAFF-C18F98A27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6985D5ED-E829-4160-8B60-C342A5137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16719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4D4211-EEBA-4C52-8F8B-C0E48339E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8C84483D-49C1-45A0-ACBC-F9A8B0C38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xmlns="" id="{21140190-0425-4B20-9EE9-33A8BAB55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xmlns="" id="{3DCB8516-CA60-4268-8C91-53E1E5DBD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xmlns="" id="{97953A5D-8F6F-49BE-BDE6-D82CDC37E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xmlns="" id="{17F9D698-8FC8-45C6-BD0E-B5D7DC097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xmlns="" id="{2A860455-6C14-45F6-9671-69B562308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xmlns="" id="{03066AEE-FBC1-4A4D-A1D1-8B9EAE7CB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85123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B7B8467-7EB1-451A-8523-63A91579A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xmlns="" id="{09814456-8333-424E-AD86-561257B4C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xmlns="" id="{52B17DBB-9541-44A5-96DC-6BBBC1AA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xmlns="" id="{D2BCA2AC-49C1-42F6-B90B-8339096D6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88889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xmlns="" id="{B7E183FD-C104-4A89-A7AB-4D78DA041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xmlns="" id="{D57BE0C7-B726-486C-BE5A-3457972C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xmlns="" id="{370254E3-71EB-482F-A07E-794F8649A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578093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A075FA4-DE2B-40EA-AFE2-1315A12A5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EACE1A67-C80A-4CB6-BAB8-87FC3B1D2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FD6C3AD3-BC07-4730-ABB1-D21B91B603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FDDCCD1A-A16D-4D12-8243-25F60B258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3C45F680-8EF1-4A39-AF76-7B364526D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3BA33D84-E068-4C96-91E3-DF4398F3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34913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8A6A53-AD93-4FF2-8945-FF6B930E1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xmlns="" id="{9031E0B5-D051-416C-9A9B-B40D7DAA7B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A4537D8F-38FC-4DAF-A8D3-9E78FD789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B4F6C680-484F-4E8F-85CA-ACE03474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D5F048C9-9B7C-4ABD-8922-4F727F8C6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B1BD50D5-5CFB-4BB9-8ED2-41E270B3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98296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xmlns="" id="{B5A46041-89CD-4DB6-A841-BFD4635AD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FE253B9F-32E3-496B-9391-0212F5362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C1CF021D-9A4F-4844-B0B9-BD81BE3D5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5DBEE-734C-42BE-BC69-153279FEB942}" type="datetimeFigureOut">
              <a:rPr lang="pt-PT" smtClean="0"/>
              <a:pPr/>
              <a:t>07/05/2025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DF09E7C2-1B58-443A-B561-211B7A8201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211BF9B4-4BBD-4A3A-9349-8ED20D470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93C4F-DAC0-409A-8A8B-2460F1386D4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989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A124D541-3EF3-441B-ADA6-80E5C76AAED5}"/>
              </a:ext>
            </a:extLst>
          </p:cNvPr>
          <p:cNvSpPr txBox="1"/>
          <p:nvPr/>
        </p:nvSpPr>
        <p:spPr>
          <a:xfrm>
            <a:off x="729672" y="1467690"/>
            <a:ext cx="1073265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latin typeface="Klavika Rg" pitchFamily="50" charset="0"/>
              </a:rPr>
              <a:t>Relatório de Análise dos Resultados Escolares </a:t>
            </a:r>
          </a:p>
          <a:p>
            <a:pPr algn="ctr">
              <a:lnSpc>
                <a:spcPct val="150000"/>
              </a:lnSpc>
            </a:pPr>
            <a:r>
              <a:rPr lang="en-US" sz="4400" b="1" dirty="0">
                <a:latin typeface="Klavika Rg" pitchFamily="50" charset="0"/>
              </a:rPr>
              <a:t>do Ensino Regular da ESJR</a:t>
            </a:r>
          </a:p>
          <a:p>
            <a:pPr algn="ctr"/>
            <a:r>
              <a:rPr lang="en-US" sz="4400" b="1" dirty="0">
                <a:latin typeface="Klavika Rg" pitchFamily="50" charset="0"/>
              </a:rPr>
              <a:t>  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B79451D8-512D-438D-9A33-4A27FB0E7A75}"/>
              </a:ext>
            </a:extLst>
          </p:cNvPr>
          <p:cNvSpPr/>
          <p:nvPr/>
        </p:nvSpPr>
        <p:spPr>
          <a:xfrm>
            <a:off x="2529087" y="4588013"/>
            <a:ext cx="9187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400" dirty="0">
              <a:latin typeface="Klavika Rg" panose="02000000000000000000" pitchFamily="50" charset="0"/>
            </a:endParaRPr>
          </a:p>
          <a:p>
            <a:r>
              <a:rPr lang="pt-BR" sz="2400" dirty="0"/>
              <a:t>            </a:t>
            </a:r>
            <a:r>
              <a:rPr lang="pt-BR" sz="2400" dirty="0">
                <a:latin typeface="Klavika Rg" pitchFamily="50" charset="0"/>
              </a:rPr>
              <a:t>Avaliação do 2.º Período – Ano letivo 2024/2025</a:t>
            </a:r>
            <a:endParaRPr lang="en-US" sz="2400" dirty="0">
              <a:latin typeface="Klavika Rg" pitchFamily="50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61180" r="49453"/>
          <a:stretch>
            <a:fillRect/>
          </a:stretch>
        </p:blipFill>
        <p:spPr bwMode="auto">
          <a:xfrm>
            <a:off x="735665" y="5988424"/>
            <a:ext cx="5990255" cy="66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m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27160" y="6024880"/>
            <a:ext cx="2656840" cy="417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m 8" descr="Uma imagem com logótipo, Tipo de letra, símbolo, captura de ecrã&#10;&#10;Descrição gerada automaticamente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25182" y="475614"/>
            <a:ext cx="1298258" cy="11804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907059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4FA7A3-1488-4B15-8999-DB9330B6B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8º ANO - Classificações por Disciplina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9B4AF6BD-E192-4833-E7CD-E4943B34288A}"/>
              </a:ext>
            </a:extLst>
          </p:cNvPr>
          <p:cNvSpPr txBox="1"/>
          <p:nvPr/>
        </p:nvSpPr>
        <p:spPr>
          <a:xfrm>
            <a:off x="537882" y="3760586"/>
            <a:ext cx="11161059" cy="2578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 percentagem de níveis inferiores a 3 nas diferentes disciplinas, no 8º ano </a:t>
            </a:r>
            <a:r>
              <a:rPr lang="pt-PT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é, globalmente, baixa. </a:t>
            </a:r>
            <a:r>
              <a:rPr lang="pt-PT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EV, EF , TIC , AT e CD  apresentam 100% de sucesso.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No conjunto das disciplinas, Matemática é a que apresentam menor sucesso (</a:t>
            </a:r>
            <a:r>
              <a:rPr lang="pt-PT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27,5</a:t>
            </a:r>
            <a:r>
              <a:rPr lang="pt-PT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% de níveis inferiores a 3), seguida de Inglês (21,6%)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dirty="0">
                <a:latin typeface="Klavika Rg" panose="02000000000000000000" pitchFamily="50" charset="0"/>
                <a:cs typeface="Times New Roman" panose="02020603050405020304" pitchFamily="18" charset="0"/>
              </a:rPr>
              <a:t>Relativamente Às disciplinas com algum insucesso, face ao 1P, a única disciplina que apresenta maior percentagem de níveis inferiores a 3 é Português, ainda que com  uma subida muito ligeira.  Todas as outras apresentam menor percentagem de níveis inferiores a 3, com especial destaque para História.</a:t>
            </a:r>
            <a:endParaRPr lang="pt-PT" dirty="0"/>
          </a:p>
        </p:txBody>
      </p:sp>
      <p:graphicFrame>
        <p:nvGraphicFramePr>
          <p:cNvPr id="6" name="Chart 2">
            <a:extLst>
              <a:ext uri="{FF2B5EF4-FFF2-40B4-BE49-F238E27FC236}">
                <a16:creationId xmlns:a16="http://schemas.microsoft.com/office/drawing/2014/main" xmlns="" id="{957EBDC3-DD37-4E72-9783-5C4EC9399586}"/>
              </a:ext>
            </a:extLst>
          </p:cNvPr>
          <p:cNvGraphicFramePr>
            <a:graphicFrameLocks/>
          </p:cNvGraphicFramePr>
          <p:nvPr/>
        </p:nvGraphicFramePr>
        <p:xfrm>
          <a:off x="731520" y="840740"/>
          <a:ext cx="10617200" cy="288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881341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 (8A e 8B)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0788B63F-5C07-AE71-5748-45FCDAAE252C}"/>
              </a:ext>
            </a:extLst>
          </p:cNvPr>
          <p:cNvSpPr txBox="1"/>
          <p:nvPr/>
        </p:nvSpPr>
        <p:spPr>
          <a:xfrm>
            <a:off x="424458" y="4144912"/>
            <a:ext cx="10611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Este período, ambas as turmas apresentam média ligeiramente mais elevada. A turma B, continua a ser a melhor e com a mesma distância da A, em relação ao 1P.</a:t>
            </a:r>
            <a:endParaRPr lang="pt-PT" sz="2000" kern="12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PT" sz="2000" dirty="0">
              <a:solidFill>
                <a:srgbClr val="000000"/>
              </a:solidFill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Quanto à</a:t>
            </a: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percentagem de níveis inferiores a 3, os valores já se distanciam mais, conseguindo maior sucesso a turma B. 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Face ao 1P, as duas turmas apresentam menor percentagem de n´</a:t>
            </a:r>
            <a:r>
              <a:rPr lang="pt-PT" sz="2000" dirty="0" err="1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veis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inferiores a 3.</a:t>
            </a:r>
            <a:endParaRPr lang="pt-PT" sz="2000" kern="12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5850" t="28811" r="42967"/>
          <a:stretch>
            <a:fillRect/>
          </a:stretch>
        </p:blipFill>
        <p:spPr bwMode="auto">
          <a:xfrm>
            <a:off x="233679" y="944880"/>
            <a:ext cx="3248193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Chart 2">
            <a:extLst>
              <a:ext uri="{FF2B5EF4-FFF2-40B4-BE49-F238E27FC236}">
                <a16:creationId xmlns:a16="http://schemas.microsoft.com/office/drawing/2014/main" xmlns="" id="{A0DD57FD-E658-4D70-AF0C-9FEBCF998A08}"/>
              </a:ext>
            </a:extLst>
          </p:cNvPr>
          <p:cNvGraphicFramePr>
            <a:graphicFrameLocks/>
          </p:cNvGraphicFramePr>
          <p:nvPr/>
        </p:nvGraphicFramePr>
        <p:xfrm>
          <a:off x="4998720" y="1257934"/>
          <a:ext cx="5385117" cy="2419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301043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6129" y="230656"/>
            <a:ext cx="10515600" cy="719604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 (8A e 8B)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01E36281-4E40-6FFD-D639-09B6DBA4C802}"/>
              </a:ext>
            </a:extLst>
          </p:cNvPr>
          <p:cNvSpPr txBox="1"/>
          <p:nvPr/>
        </p:nvSpPr>
        <p:spPr>
          <a:xfrm>
            <a:off x="383689" y="4325224"/>
            <a:ext cx="708391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18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 </a:t>
            </a:r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Na turma 8A dos 26 alunos, catorze apresentam níveis inferiores a 3, quatro destes alunos têm quatro ou mais níveis inferiores a 3. </a:t>
            </a:r>
          </a:p>
          <a:p>
            <a:pPr algn="just"/>
            <a:r>
              <a:rPr lang="pt-PT" sz="2000" dirty="0">
                <a:latin typeface="Klavika Rg" panose="02000000000000000000" pitchFamily="50" charset="0"/>
                <a:ea typeface="Times New Roman" panose="02020603050405020304" pitchFamily="18" charset="0"/>
              </a:rPr>
              <a:t> Na turma 8B, com 25 alunos, apenas três apresentam níveis inferiores a 3, mas nenhum deles com quatro ou mais.</a:t>
            </a:r>
          </a:p>
          <a:p>
            <a:pPr algn="just"/>
            <a:r>
              <a:rPr lang="pt-PT" sz="2000" dirty="0">
                <a:latin typeface="Klavika Rg" panose="02000000000000000000" pitchFamily="50" charset="0"/>
                <a:ea typeface="Times New Roman" panose="02020603050405020304" pitchFamily="18" charset="0"/>
              </a:rPr>
              <a:t>No conjunto das duas turmas, relativamente ao 1P, verifica-se um sucesso crescente neste nível de escolaridade.</a:t>
            </a:r>
          </a:p>
          <a:p>
            <a:pPr algn="just"/>
            <a:endParaRPr lang="pt-PT" sz="2000" dirty="0">
              <a:effectLst/>
              <a:latin typeface="Klavika Rg" panose="02000000000000000000" pitchFamily="50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0000000-0008-0000-0900-000002000000}"/>
              </a:ext>
            </a:extLst>
          </p:cNvPr>
          <p:cNvGraphicFramePr>
            <a:graphicFrameLocks/>
          </p:cNvGraphicFramePr>
          <p:nvPr/>
        </p:nvGraphicFramePr>
        <p:xfrm>
          <a:off x="331153" y="849947"/>
          <a:ext cx="7492048" cy="3308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 l="3639" t="19338" r="26273"/>
          <a:stretch>
            <a:fillRect/>
          </a:stretch>
        </p:blipFill>
        <p:spPr bwMode="auto">
          <a:xfrm>
            <a:off x="8238575" y="853440"/>
            <a:ext cx="3516545" cy="4795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88645E-4D4D-42D2-8CFD-B88DD621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023" y="203761"/>
            <a:ext cx="10515600" cy="753256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Evolução 2020/21 – 2024/25 - 8º ano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26E5C6CA-A6ED-D068-4C6F-0258BF7055E6}"/>
              </a:ext>
            </a:extLst>
          </p:cNvPr>
          <p:cNvSpPr txBox="1"/>
          <p:nvPr/>
        </p:nvSpPr>
        <p:spPr>
          <a:xfrm>
            <a:off x="5572017" y="1447972"/>
            <a:ext cx="4931760" cy="1677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Numa análise comparativa dos últimos anos podemos verificar que o valor de v3,5 volta a repetir-se e o ano de média mais elevada continua a ser 2022/23..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3076FA1F-CEAF-02B0-1F1B-D53FE4E53718}"/>
              </a:ext>
            </a:extLst>
          </p:cNvPr>
          <p:cNvSpPr txBox="1"/>
          <p:nvPr/>
        </p:nvSpPr>
        <p:spPr>
          <a:xfrm>
            <a:off x="5485082" y="3712480"/>
            <a:ext cx="560306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No período considerado verifica-se este ano uma inversão da tendência e a percentagem de 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ní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veis inferiores a 3 subiu, alcançando um valor superior aos dois últimos anos.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t="4603" r="33787"/>
          <a:stretch>
            <a:fillRect/>
          </a:stretch>
        </p:blipFill>
        <p:spPr bwMode="auto">
          <a:xfrm>
            <a:off x="531813" y="1076960"/>
            <a:ext cx="4845138" cy="519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768343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27BB9E27-839E-5B37-17E6-DE8A3016A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482" y="437322"/>
            <a:ext cx="10968318" cy="573964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Relativamente aos resultados do 2º período no 8º ano, a equipa de autoavaliação verificou que as estratégias aplicadas  na disciplina História surtiram grande efeito, pelo que podem ser continuadas. O mesmo se poderá dizer para as disciplinas de Geografia e Ciências Naturais.  </a:t>
            </a: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A equipa também considera que este período haverá necessidade de uma reflexão mais cuidada nas disciplinas de Matemática e Inglês, que apresentam níveis de insucesso bastante altos no conjunto de todas as disciplinas.</a:t>
            </a: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Relativamente às duas turmas, à necessidade de repensar as estratégias  de aprendizagem na turma A.</a:t>
            </a:r>
          </a:p>
        </p:txBody>
      </p:sp>
    </p:spTree>
    <p:extLst>
      <p:ext uri="{BB962C8B-B14F-4D97-AF65-F5344CB8AC3E}">
        <p14:creationId xmlns:p14="http://schemas.microsoft.com/office/powerpoint/2010/main" xmlns="" val="2586292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07759-2B13-4780-BA66-DCF775B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9º ANO - Classificações por Disciplina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99455191-F14C-D73B-11A2-9F5A2F10D280}"/>
              </a:ext>
            </a:extLst>
          </p:cNvPr>
          <p:cNvSpPr txBox="1"/>
          <p:nvPr/>
        </p:nvSpPr>
        <p:spPr>
          <a:xfrm>
            <a:off x="453789" y="3921859"/>
            <a:ext cx="1117623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globalmente bons, iguais ou superiores a 3,1, tal como 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7º.  e 8º.  </a:t>
            </a: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anos.</a:t>
            </a:r>
          </a:p>
          <a:p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Melhores Resultados: EF e EV (4,0%), AT e CD (3,9%) e TIC 83,8%).</a:t>
            </a:r>
            <a:endParaRPr lang="pt-PT" sz="2000" kern="12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disciplinas que apresentam a média mais baixa são Francês e Matemática (3,1) e ambas mantêm o valor do 1P. Seguidas de FQ, que também mantém o mesmo valor.</a:t>
            </a:r>
          </a:p>
          <a:p>
            <a:endParaRPr lang="pt-PT" sz="2000" dirty="0">
              <a:solidFill>
                <a:srgbClr val="000000"/>
              </a:solidFill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0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relação ao 1P, com exceção de Geografia, que também mantém, todas as outras apresentam subidas, ainda que pouco significativas. 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Chart 2">
            <a:extLst>
              <a:ext uri="{FF2B5EF4-FFF2-40B4-BE49-F238E27FC236}">
                <a16:creationId xmlns:a16="http://schemas.microsoft.com/office/drawing/2014/main" xmlns="" id="{012848CD-DED4-4E28-9441-773B03C5A7D9}"/>
              </a:ext>
            </a:extLst>
          </p:cNvPr>
          <p:cNvGraphicFramePr>
            <a:graphicFrameLocks/>
          </p:cNvGraphicFramePr>
          <p:nvPr/>
        </p:nvGraphicFramePr>
        <p:xfrm>
          <a:off x="1127760" y="959802"/>
          <a:ext cx="10190480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938808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07759-2B13-4780-BA66-DCF775B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9º ANO - Classificações por Disciplina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DEFA22B-7D23-BD43-51E8-BA9E1B2CE5AB}"/>
              </a:ext>
            </a:extLst>
          </p:cNvPr>
          <p:cNvSpPr txBox="1"/>
          <p:nvPr/>
        </p:nvSpPr>
        <p:spPr>
          <a:xfrm>
            <a:off x="172720" y="4021390"/>
            <a:ext cx="1180524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>
                <a:latin typeface="Klavika Rg" panose="02000000000000000000" pitchFamily="50" charset="0"/>
              </a:rPr>
              <a:t>A disciplinas de Inglês, EV,EF e AT apresentam 100% de sucesso. Inglês conhece este período uma grande evolução, vinha com 13,5% de níveis negativos no 1P.</a:t>
            </a:r>
          </a:p>
          <a:p>
            <a:endParaRPr lang="pt-PT" dirty="0">
              <a:latin typeface="Klavika Rg" panose="02000000000000000000" pitchFamily="50" charset="0"/>
            </a:endParaRPr>
          </a:p>
          <a:p>
            <a:r>
              <a:rPr lang="pt-PT" dirty="0">
                <a:latin typeface="Klavika Rg" panose="02000000000000000000" pitchFamily="50" charset="0"/>
              </a:rPr>
              <a:t>Matemática é a disciplina de menor sucesso, com uma subida deste em relação ao período anterior, mas pouco significativa. Segue-se Francês, que apresenta no 2P maior percentagem de níveis inferiores a 3, passando a ocupar o 2 lugar em vez de FQ, que apresenta uma subida do sucesso este período, passando a ocupar o terceiro lugar na percentagem de insucesso.</a:t>
            </a:r>
          </a:p>
          <a:p>
            <a:r>
              <a:rPr lang="pt-PT" dirty="0">
                <a:latin typeface="Klavika Rg" panose="02000000000000000000" pitchFamily="50" charset="0"/>
              </a:rPr>
              <a:t>CN e Geografia, de uma forma bem mais acentuada são outras disciplinas que apresentam menor sucesso no 2P.</a:t>
            </a:r>
          </a:p>
          <a:p>
            <a:r>
              <a:rPr lang="pt-PT" dirty="0">
                <a:latin typeface="Klavika Rg" panose="02000000000000000000" pitchFamily="50" charset="0"/>
              </a:rPr>
              <a:t>É de destacar  ainda grande descida de níveis inferiores a 3 na disciplina de História, com  níveis de sucesso </a:t>
            </a:r>
            <a:r>
              <a:rPr lang="pt-PT" dirty="0" err="1">
                <a:latin typeface="Klavika Rg" panose="02000000000000000000" pitchFamily="50" charset="0"/>
              </a:rPr>
              <a:t>consideramente</a:t>
            </a:r>
            <a:r>
              <a:rPr lang="pt-PT" dirty="0">
                <a:latin typeface="Klavika Rg" panose="02000000000000000000" pitchFamily="50" charset="0"/>
              </a:rPr>
              <a:t> superiores.</a:t>
            </a:r>
          </a:p>
        </p:txBody>
      </p:sp>
      <p:sp>
        <p:nvSpPr>
          <p:cNvPr id="7" name="Rectângulo 6"/>
          <p:cNvSpPr/>
          <p:nvPr/>
        </p:nvSpPr>
        <p:spPr>
          <a:xfrm>
            <a:off x="10972800" y="2867025"/>
            <a:ext cx="400050" cy="247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aphicFrame>
        <p:nvGraphicFramePr>
          <p:cNvPr id="6" name="Chart 2">
            <a:extLst>
              <a:ext uri="{FF2B5EF4-FFF2-40B4-BE49-F238E27FC236}">
                <a16:creationId xmlns:a16="http://schemas.microsoft.com/office/drawing/2014/main" xmlns="" id="{99AAC082-4BBC-40FF-8D92-2FAC16D9A63E}"/>
              </a:ext>
            </a:extLst>
          </p:cNvPr>
          <p:cNvGraphicFramePr>
            <a:graphicFrameLocks/>
          </p:cNvGraphicFramePr>
          <p:nvPr/>
        </p:nvGraphicFramePr>
        <p:xfrm>
          <a:off x="1045527" y="959802"/>
          <a:ext cx="9978073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201209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2800" b="1" dirty="0">
                <a:latin typeface="Klavika Rg" pitchFamily="50" charset="0"/>
              </a:rPr>
              <a:t>Resultados Por Turma (9A, 9B)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5B72744F-B5BA-3625-46E1-13A6597D48EE}"/>
              </a:ext>
            </a:extLst>
          </p:cNvPr>
          <p:cNvSpPr txBox="1"/>
          <p:nvPr/>
        </p:nvSpPr>
        <p:spPr>
          <a:xfrm>
            <a:off x="552349" y="3952757"/>
            <a:ext cx="107192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 três turmas apresentam uma média ligeiramente mais elevada. A maior subida regista-se na turma A, que este período ocupa o primeiro lugar ao lado da B, a melhor do período anterior.</a:t>
            </a:r>
          </a:p>
          <a:p>
            <a:pPr algn="just"/>
            <a:endParaRPr lang="pt-PT" sz="2000" dirty="0">
              <a:solidFill>
                <a:srgbClr val="000000"/>
              </a:solidFill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Relativamente à percentagem de níveis inferiores a 3, a turma C continua a  ser a que apresenta maior percentagem, embora com uma pequena descida. A turma B, que ocupava o segundo lugar no 1P conhece uma descida mais acentuada e é agora a que apresenta menor </a:t>
            </a:r>
            <a:r>
              <a:rPr lang="pt-PT" sz="2000" dirty="0" err="1">
                <a:solidFill>
                  <a:srgbClr val="000000"/>
                </a:solidFill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npercentagem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PT" sz="2000" dirty="0" err="1">
                <a:solidFill>
                  <a:srgbClr val="000000"/>
                </a:solidFill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n+íveis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inferiores a 3. Ao contrário das outras, a turma A apresenta uma maior percentagem de níveis inferiores a 3 este período.</a:t>
            </a:r>
            <a:endParaRPr lang="pt-PT" sz="2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 t="30602" r="38275" b="3181"/>
          <a:stretch>
            <a:fillRect/>
          </a:stretch>
        </p:blipFill>
        <p:spPr bwMode="auto">
          <a:xfrm>
            <a:off x="414655" y="792480"/>
            <a:ext cx="4502765" cy="298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Chart 2">
            <a:extLst>
              <a:ext uri="{FF2B5EF4-FFF2-40B4-BE49-F238E27FC236}">
                <a16:creationId xmlns:a16="http://schemas.microsoft.com/office/drawing/2014/main" xmlns="" id="{9D5A5443-E682-4961-B579-E1AF1D2F5078}"/>
              </a:ext>
            </a:extLst>
          </p:cNvPr>
          <p:cNvGraphicFramePr>
            <a:graphicFrameLocks/>
          </p:cNvGraphicFramePr>
          <p:nvPr/>
        </p:nvGraphicFramePr>
        <p:xfrm>
          <a:off x="5323840" y="1223644"/>
          <a:ext cx="5252720" cy="2728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979906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 (9A, 9B)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28A34504-B009-BEAF-2EDD-5713603E9E12}"/>
              </a:ext>
            </a:extLst>
          </p:cNvPr>
          <p:cNvSpPr txBox="1"/>
          <p:nvPr/>
        </p:nvSpPr>
        <p:spPr>
          <a:xfrm>
            <a:off x="408306" y="3720563"/>
            <a:ext cx="1118235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Na turma do 9A, com 28 alunos, treze apresentam níveis inferiores a 3. Destes treze, um tem três ou mais níveis inferiores a 3.</a:t>
            </a:r>
          </a:p>
          <a:p>
            <a:pPr algn="just"/>
            <a:endParaRPr lang="pt-PT" sz="2000" dirty="0">
              <a:latin typeface="Klavika Rg" panose="02000000000000000000" pitchFamily="50" charset="0"/>
              <a:ea typeface="Times New Roman" panose="02020603050405020304" pitchFamily="18" charset="0"/>
            </a:endParaRPr>
          </a:p>
          <a:p>
            <a:pPr algn="just"/>
            <a:r>
              <a:rPr lang="pt-PT" sz="2000" dirty="0">
                <a:latin typeface="Klavika Rg" panose="02000000000000000000" pitchFamily="50" charset="0"/>
                <a:ea typeface="Times New Roman" panose="02020603050405020304" pitchFamily="18" charset="0"/>
              </a:rPr>
              <a:t>O 9B, com 20 alunos, tem sete com níveis inferiores a 3. Destes alunos, dois têm três ou mais níveis inferiores a 3.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 </a:t>
            </a:r>
            <a:endParaRPr lang="pt-P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PT" sz="2000" dirty="0">
                <a:effectLst/>
                <a:latin typeface="Klavika Rg" pitchFamily="50" charset="0"/>
                <a:ea typeface="Times New Roman" panose="02020603050405020304" pitchFamily="18" charset="0"/>
              </a:rPr>
              <a:t>A turma 9C, com 27 alunos, tem treze com níveis inferiores a 3. Destes treze alunos, seis apresentam tr</a:t>
            </a:r>
            <a:r>
              <a:rPr lang="pt-PT" sz="2000" dirty="0">
                <a:latin typeface="Klavika Rg" pitchFamily="50" charset="0"/>
                <a:ea typeface="Times New Roman" panose="02020603050405020304" pitchFamily="18" charset="0"/>
              </a:rPr>
              <a:t>ês ou mais níveis inferiores a 3.</a:t>
            </a:r>
          </a:p>
          <a:p>
            <a:pPr algn="just"/>
            <a:endParaRPr lang="pt-PT" sz="2000" dirty="0">
              <a:effectLst/>
              <a:latin typeface="Klavika Rg" pitchFamily="50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0000000-0008-0000-0E00-000002000000}"/>
              </a:ext>
            </a:extLst>
          </p:cNvPr>
          <p:cNvGraphicFramePr>
            <a:graphicFrameLocks/>
          </p:cNvGraphicFramePr>
          <p:nvPr/>
        </p:nvGraphicFramePr>
        <p:xfrm>
          <a:off x="1163002" y="928052"/>
          <a:ext cx="10246678" cy="2577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15733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88645E-4D4D-42D2-8CFD-B88DD621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256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Evolução 2020/21 – 2024/25 - 9º ano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2A81171E-5A9C-8A21-78BF-E4304AC58E08}"/>
              </a:ext>
            </a:extLst>
          </p:cNvPr>
          <p:cNvSpPr txBox="1"/>
          <p:nvPr/>
        </p:nvSpPr>
        <p:spPr>
          <a:xfrm>
            <a:off x="6535392" y="1324146"/>
            <a:ext cx="436938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Numa análise comparativa dos últimos anos podemos verificar que a média 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voltou na subir</a:t>
            </a: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 relação ao último ano, fixando-se em 3,6, aquela que tínhamos no ponto de partida.</a:t>
            </a:r>
            <a:endParaRPr lang="pt-PT" sz="200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3403CD46-FA24-87EB-3757-A96583274806}"/>
              </a:ext>
            </a:extLst>
          </p:cNvPr>
          <p:cNvSpPr txBox="1"/>
          <p:nvPr/>
        </p:nvSpPr>
        <p:spPr>
          <a:xfrm>
            <a:off x="5837554" y="3249689"/>
            <a:ext cx="4912660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Quanto à percentagem de níveis inferiores a 3, no período considerado verifica-se uma grande oscilaç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ão e, este ano, a percentagem de níveis inferiores a 3 volta a descer. Assim, este nível de ensino consegue maior sucesso do que noa ano 2023/24, mas continua inferior aos outros dois anos anteriores a 2023/24.</a:t>
            </a:r>
            <a:endParaRPr lang="pt-PT" sz="2000" dirty="0">
              <a:effectLst/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 t="9566" r="35119"/>
          <a:stretch>
            <a:fillRect/>
          </a:stretch>
        </p:blipFill>
        <p:spPr bwMode="auto">
          <a:xfrm>
            <a:off x="618807" y="965200"/>
            <a:ext cx="5087521" cy="5344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3662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814F99A-48F7-E3CB-0CD8-46C24336CDB2}"/>
              </a:ext>
            </a:extLst>
          </p:cNvPr>
          <p:cNvSpPr txBox="1"/>
          <p:nvPr/>
        </p:nvSpPr>
        <p:spPr>
          <a:xfrm>
            <a:off x="950258" y="1532965"/>
            <a:ext cx="9103464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Este trabalho apresenta um resumo dos resultados escolares dos alunos do ensino regular, da ESJR, no final do </a:t>
            </a:r>
            <a:r>
              <a:rPr lang="en-US" sz="2000" dirty="0" err="1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segundo</a:t>
            </a:r>
            <a:r>
              <a:rPr lang="en-US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período de 2024/25, assim como uma análise comparativa dos resultados obtidos nos períodos homólogos dos últimos três anos letivos. </a:t>
            </a:r>
            <a:endParaRPr lang="pt-PT" sz="2000" dirty="0"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São utilizadas as classificações médias e as percentagens de classificações inferiores a 10 valores ou de níveis inferiores a 3 nas avaliações internas do primeiro período, agrupadas por ano de escolaridade, por turma e por disciplina. </a:t>
            </a:r>
            <a:endParaRPr lang="pt-PT" sz="2000" dirty="0"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Esta análise periódica dos resultados internos dos alunos da ESJR pretende desenvolver competências coletivas nos profissionais desta escola, incentivando-os à análise, reflexão, procura e partilha de práticas pedagógicas.</a:t>
            </a:r>
            <a:endParaRPr lang="pt-PT" sz="2000" dirty="0"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0" descr="logoESJR.png">
            <a:extLst>
              <a:ext uri="{FF2B5EF4-FFF2-40B4-BE49-F238E27FC236}">
                <a16:creationId xmlns:a16="http://schemas.microsoft.com/office/drawing/2014/main" xmlns="" id="{29D64DE4-01B3-4EB0-AC3A-EC8395FB280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28945" y="286871"/>
            <a:ext cx="1480167" cy="98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t="61180" r="49453"/>
          <a:stretch>
            <a:fillRect/>
          </a:stretch>
        </p:blipFill>
        <p:spPr bwMode="auto">
          <a:xfrm>
            <a:off x="735665" y="5988424"/>
            <a:ext cx="5990255" cy="66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27160" y="6024880"/>
            <a:ext cx="2656840" cy="417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563338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331694"/>
            <a:ext cx="10515600" cy="584526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Relativamente aos resultados do 2º período no 9º ano, a equipa de autoavaliação verificou que as estratégias aplicadas  nas disciplinas de Inglês e História surtiram grande efeito, pelo que podem ser continuadas.  </a:t>
            </a: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Considera ainda que este período haverá necessidade de continuar a refletir em estratégias de sucesso para as disciplinas de  Matemática e FQ, que apresentam os níveis de sucesso mais baixos. O mesmo podemos dizer para Geografia e Francês, que apresentarem resultados um mais baixos do que no 1P.</a:t>
            </a:r>
          </a:p>
          <a:p>
            <a:pPr algn="just">
              <a:lnSpc>
                <a:spcPct val="150000"/>
              </a:lnSpc>
            </a:pPr>
            <a:endParaRPr lang="pt-PT" sz="2000" dirty="0">
              <a:latin typeface="Klavika Rg" pitchFamily="50" charset="0"/>
            </a:endParaRPr>
          </a:p>
          <a:p>
            <a:pPr algn="just">
              <a:lnSpc>
                <a:spcPct val="150000"/>
              </a:lnSpc>
            </a:pPr>
            <a:endParaRPr lang="pt-PT" sz="2000" dirty="0">
              <a:latin typeface="Klavika Rg" pitchFamily="50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10º ANO- Classificações por Disciplina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BC177DDE-653D-9F6B-BF06-073EC5B720B0}"/>
              </a:ext>
            </a:extLst>
          </p:cNvPr>
          <p:cNvSpPr txBox="1"/>
          <p:nvPr/>
        </p:nvSpPr>
        <p:spPr>
          <a:xfrm>
            <a:off x="391160" y="3951812"/>
            <a:ext cx="1161726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Melhores Resultados: Ed. Física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 primeiro lugar,</a:t>
            </a: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Desenho A em segundo e Inglês em terceiro. As três disciplinas com média superior a 15. Inglês apresenta uma ligeira descida em relação ao 1P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PT" sz="2000" dirty="0" err="1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mantém e EF sobe.</a:t>
            </a:r>
            <a:endParaRPr lang="pt-PT" sz="2000" kern="12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Médias superiores a 14 encontramos em BG, que também sobe em relação ao 1P.</a:t>
            </a:r>
          </a:p>
          <a:p>
            <a:r>
              <a:rPr lang="pt-PT" sz="20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Médias superiores ou iguais a 13,5: Português que mantém a média do 1P; Filosofia, que sobe ligeiramente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pt-PT" sz="20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FQ A, que desce em relação ao 1P.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Piores Resultados:</a:t>
            </a:r>
            <a:r>
              <a:rPr lang="pt-PT" sz="2000" dirty="0">
                <a:latin typeface="Klavika Rg" panose="02000000000000000000" pitchFamily="50" charset="0"/>
                <a:ea typeface="Times New Roman" panose="02020603050405020304" pitchFamily="18" charset="0"/>
              </a:rPr>
              <a:t> História A, MACS e Geografia A. Em relação ao 1P, MACS mantém e as outras duas sobem. </a:t>
            </a:r>
          </a:p>
          <a:p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Outras disciplinas com médias inferiores ao 1P: GD A e </a:t>
            </a:r>
            <a:r>
              <a:rPr lang="pt-PT" sz="2000" dirty="0" err="1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Mat</a:t>
            </a:r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 A. Português e Eco A apresentam a média do 1P.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1545907" y="885190"/>
          <a:ext cx="8856345" cy="3299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0863753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1619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10º ANO- Classificações por Disciplina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B198951A-0EC0-9E95-C134-6472D55C4C39}"/>
              </a:ext>
            </a:extLst>
          </p:cNvPr>
          <p:cNvSpPr txBox="1"/>
          <p:nvPr/>
        </p:nvSpPr>
        <p:spPr>
          <a:xfrm>
            <a:off x="291514" y="3776009"/>
            <a:ext cx="11575366" cy="3118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 disciplinas de EF continua a não apresentar classificações inferiores a 10.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 mais elevadas percentagens de classificações inferiores a 10, por ordem decrescente, surgem nas 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disciplinas GD A, 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MACS, Eco A e HCA. Todas com percentagem superior a 20%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Português, Inglês, GD A, </a:t>
            </a:r>
            <a:r>
              <a:rPr lang="pt-PT" sz="2000" dirty="0" err="1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A, FQ A e Eco A apresentam uma subida das classificações inferiores a 10em relação ao 1P, com destaque para Eco A e </a:t>
            </a:r>
            <a:r>
              <a:rPr lang="pt-PT" sz="2000" dirty="0" err="1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Filosofia, HCA, BG, </a:t>
            </a:r>
            <a:r>
              <a:rPr lang="pt-PT" sz="2000" dirty="0" err="1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Hist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A, </a:t>
            </a:r>
            <a:r>
              <a:rPr lang="pt-PT" sz="2000" dirty="0" err="1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Geo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 e MACS descem em relação ao 1P, com destaque para </a:t>
            </a:r>
            <a:r>
              <a:rPr lang="pt-PT" sz="2000" dirty="0" err="1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Geo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A, </a:t>
            </a:r>
            <a:r>
              <a:rPr lang="pt-PT" sz="2000" dirty="0" err="1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Hist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 e BG.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endParaRPr lang="pt-PT" sz="2200" dirty="0">
              <a:effectLst/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hart 1"/>
          <p:cNvGraphicFramePr>
            <a:graphicFrameLocks/>
          </p:cNvGraphicFramePr>
          <p:nvPr/>
        </p:nvGraphicFramePr>
        <p:xfrm>
          <a:off x="1270000" y="728864"/>
          <a:ext cx="10190479" cy="2982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6564339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07759-2B13-4780-BA66-DCF775B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840" y="182245"/>
            <a:ext cx="10515600" cy="575779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Turma- 10º ano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5D1EA0CE-E88E-29B0-B67A-B529C6BDBB76}"/>
              </a:ext>
            </a:extLst>
          </p:cNvPr>
          <p:cNvSpPr txBox="1"/>
          <p:nvPr/>
        </p:nvSpPr>
        <p:spPr>
          <a:xfrm>
            <a:off x="749270" y="3633530"/>
            <a:ext cx="1144273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entre 12,7 (LH4) e 15,2 (CT4).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≥14 (por ordem decrescente): CT4, </a:t>
            </a:r>
            <a:r>
              <a:rPr lang="pt-PT" sz="2000" dirty="0"/>
              <a:t>CT1, CT3, CT2, SE1. </a:t>
            </a: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curso de Ciências e Tecnologias apenas a turma CT4 apresenta um média inferior a 13,5.</a:t>
            </a:r>
          </a:p>
          <a:p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cs typeface="Times New Roman" panose="02020603050405020304" pitchFamily="18" charset="0"/>
              </a:rPr>
              <a:t>Em relação ao 1.º período, as turmas CT4, CT5 e LH1 apresentam uma média mais baixa.</a:t>
            </a:r>
          </a:p>
          <a:p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cs typeface="Times New Roman" panose="02020603050405020304" pitchFamily="18" charset="0"/>
              </a:rPr>
              <a:t>A turma CT1 apresenta o mesmo valor.</a:t>
            </a:r>
          </a:p>
          <a:p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cs typeface="Times New Roman" panose="02020603050405020304" pitchFamily="18" charset="0"/>
              </a:rPr>
              <a:t>Nas restantes turmas verifica-se uma subida da  classificação média. Quer </a:t>
            </a:r>
            <a:r>
              <a:rPr lang="pt-PT" sz="2000" dirty="0" err="1">
                <a:solidFill>
                  <a:srgbClr val="000000"/>
                </a:solidFill>
                <a:latin typeface="Klavika Rg" panose="02000000000000000000" pitchFamily="50" charset="0"/>
                <a:cs typeface="Times New Roman" panose="02020603050405020304" pitchFamily="18" charset="0"/>
              </a:rPr>
              <a:t>assubidas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cs typeface="Times New Roman" panose="02020603050405020304" pitchFamily="18" charset="0"/>
              </a:rPr>
              <a:t>, quer as descidas são pouco significativas.</a:t>
            </a:r>
            <a:endParaRPr lang="pt-PT" sz="2000" dirty="0"/>
          </a:p>
        </p:txBody>
      </p:sp>
      <p:graphicFrame>
        <p:nvGraphicFramePr>
          <p:cNvPr id="6" name="Chart 1"/>
          <p:cNvGraphicFramePr>
            <a:graphicFrameLocks/>
          </p:cNvGraphicFramePr>
          <p:nvPr/>
        </p:nvGraphicFramePr>
        <p:xfrm>
          <a:off x="621240" y="760518"/>
          <a:ext cx="10625880" cy="28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0959962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07759-2B13-4780-BA66-DCF775B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Turmas- 10º ano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0BA6A95F-21DF-76E8-8F2E-F7D297CAAD81}"/>
              </a:ext>
            </a:extLst>
          </p:cNvPr>
          <p:cNvSpPr txBox="1"/>
          <p:nvPr/>
        </p:nvSpPr>
        <p:spPr>
          <a:xfrm>
            <a:off x="1007166" y="4128379"/>
            <a:ext cx="1076076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turmas CT3 e CT4 e CT1 registam o maior sucesso com uma percentagem de níveis inferiores a 10 muito baixa. 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 1P,as três turmas registam maior sucesso, com destaque para CT3. 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percentagem mais elevada, continuamos a encontrar, na turma LH4, mas mais baixa do que no 1P. Em segundo  lugar e próxima desta está a CT5, que conhece este período uma considerável subida das classificações inferiores a 10. a turma SE1 também regista uma subida em relação ao 1P.</a:t>
            </a:r>
          </a:p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 as outras turmas apresentam menor percentagem de </a:t>
            </a:r>
            <a:r>
              <a:rPr lang="pt-PT" sz="2000" dirty="0" err="1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classificaçõesinferiores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10, com destaque para LH2.</a:t>
            </a:r>
            <a:endParaRPr lang="pt-PT" sz="2000" kern="12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Chart 2"/>
          <p:cNvGraphicFramePr>
            <a:graphicFrameLocks/>
          </p:cNvGraphicFramePr>
          <p:nvPr/>
        </p:nvGraphicFramePr>
        <p:xfrm>
          <a:off x="1223645" y="949960"/>
          <a:ext cx="9556115" cy="287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266689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88645E-4D4D-42D2-8CFD-B88DD621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256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Evolução 2020/21 – 2024/25 - 10º ano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923AAA4A-7948-EF03-D820-30D6843B77D3}"/>
              </a:ext>
            </a:extLst>
          </p:cNvPr>
          <p:cNvSpPr txBox="1"/>
          <p:nvPr/>
        </p:nvSpPr>
        <p:spPr>
          <a:xfrm>
            <a:off x="5550348" y="1948077"/>
            <a:ext cx="5863308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63880" algn="l"/>
              </a:tabLs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 No período considerado, verifica-se que este ano o valor da média sobe, registando um valor muito próximo do mais alto do período considerado.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7AE381AA-785F-7B29-C08B-DEA76D2EDC30}"/>
              </a:ext>
            </a:extLst>
          </p:cNvPr>
          <p:cNvSpPr txBox="1"/>
          <p:nvPr/>
        </p:nvSpPr>
        <p:spPr>
          <a:xfrm>
            <a:off x="5608320" y="4276226"/>
            <a:ext cx="5380383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842135" algn="l"/>
              </a:tabLs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Quanto à percentagem de classificações inferiores a 10, inverte-se a tendência de subida que se vinha a verificar e a percentagem de classificações inferiores a 10 surge com a valor mais baixo este ano.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 l="2720" t="4365" r="33879" b="4988"/>
          <a:stretch>
            <a:fillRect/>
          </a:stretch>
        </p:blipFill>
        <p:spPr bwMode="auto">
          <a:xfrm>
            <a:off x="690879" y="1391920"/>
            <a:ext cx="4630899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770136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331694"/>
            <a:ext cx="10515600" cy="5845269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Relativamente aos resultados do 2º período no 10º ano, a equipa de autoavaliação verificou que as estratégias aplicadas  nas disciplinas de História A, Geografia A  História e Cultura das Artes e Biologia e Geologia surtiram grande efeito, pelo que podem ser continuadas.  </a:t>
            </a: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A equipa considera ainda que, este período, haverá necessidade de continuar a refletir em estratégias de sucesso para as disciplinas de Geometria Descritiva A e Economia A, uma vez que a primeira mantêm  elevadas percentagens de classificações inferiores a 10 e a segunda apresenta uma grande subida destas classificações.</a:t>
            </a: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Relativamente às turmas, a equipa considera importante perceber as razões do maior insucesso da turma CT5 este período e a manutenção do insucesso nas turmas LH3 e LH4.</a:t>
            </a:r>
          </a:p>
          <a:p>
            <a:pPr algn="just">
              <a:lnSpc>
                <a:spcPct val="150000"/>
              </a:lnSpc>
            </a:pPr>
            <a:endParaRPr lang="pt-PT" sz="2000" dirty="0">
              <a:latin typeface="Klavika Rg" pitchFamily="50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25336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11º ANO - Classificações por Disciplina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643438CA-33DE-6B14-5327-5E9E24AF6F7B}"/>
              </a:ext>
            </a:extLst>
          </p:cNvPr>
          <p:cNvSpPr txBox="1"/>
          <p:nvPr/>
        </p:nvSpPr>
        <p:spPr>
          <a:xfrm>
            <a:off x="632374" y="4171524"/>
            <a:ext cx="11083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entre 11,5 (Eco A) e 16,2 (EF) valores. 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Resultados ≥ 14: EF, Filosofia, </a:t>
            </a:r>
            <a:r>
              <a:rPr lang="pt-PT" sz="2000" dirty="0" err="1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Des</a:t>
            </a:r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 A. Inglês e </a:t>
            </a:r>
            <a:r>
              <a:rPr lang="pt-PT" sz="2000" dirty="0" err="1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Geo</a:t>
            </a:r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 A, por ordem decrescente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Piores Resultados: Eco A  GD A. </a:t>
            </a:r>
            <a:endParaRPr lang="pt-PT" sz="2000" dirty="0">
              <a:solidFill>
                <a:srgbClr val="000000"/>
              </a:solidFill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0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relação ao 1P, EF, </a:t>
            </a:r>
            <a:r>
              <a:rPr lang="pt-PT" sz="2000" dirty="0" err="1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pt-PT" sz="20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A, GD 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 MACS apresentam descidas, mais acentuada em MACS</a:t>
            </a:r>
          </a:p>
          <a:p>
            <a:r>
              <a:rPr lang="pt-PT" sz="2000" dirty="0" err="1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</a:t>
            </a:r>
            <a:r>
              <a:rPr lang="pt-PT" sz="20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mantém a mesma média do 1P. As outras disciplinas apresentam subidas, mais acentuada na disciplina de Filosofia.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1127761" y="995967"/>
          <a:ext cx="10220960" cy="291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980420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11º ANO - Classificações por Disciplina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BC4A6860-F860-58BD-9D88-91DF4E043B14}"/>
              </a:ext>
            </a:extLst>
          </p:cNvPr>
          <p:cNvSpPr txBox="1"/>
          <p:nvPr/>
        </p:nvSpPr>
        <p:spPr>
          <a:xfrm>
            <a:off x="568323" y="3903980"/>
            <a:ext cx="11058525" cy="2826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EF continua a presentar 100% de sucesso.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 disciplinas de Português, Inglês, </a:t>
            </a:r>
            <a:r>
              <a:rPr lang="pt-PT" sz="2000" dirty="0" err="1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Des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A, Filosofia e BG e apresentam baixos valores de insucesso. E, com exceção de </a:t>
            </a:r>
            <a:r>
              <a:rPr lang="pt-PT" sz="2000" dirty="0" err="1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Des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 A, todas apresentam menor percentagem de classificações inferiores a 10 do que no 1P.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Eco A, GDA e HCA continuam a apresentar os valor mais elevados de classificações inferiores a 10 valores, ainda que inferiores ao 1P. </a:t>
            </a:r>
            <a:r>
              <a:rPr lang="pt-PT" sz="2000" dirty="0" err="1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 e FQ A também ainda apresentam valores relativamente elevados. Para além de </a:t>
            </a:r>
            <a:r>
              <a:rPr lang="pt-PT" sz="2000" dirty="0" err="1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t-PT" sz="2000" dirty="0" err="1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es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A, MACS é outra disciplina que baixa o sucesso neste período.</a:t>
            </a:r>
          </a:p>
        </p:txBody>
      </p:sp>
      <p:graphicFrame>
        <p:nvGraphicFramePr>
          <p:cNvPr id="7" name="Chart 1"/>
          <p:cNvGraphicFramePr>
            <a:graphicFrameLocks/>
          </p:cNvGraphicFramePr>
          <p:nvPr/>
        </p:nvGraphicFramePr>
        <p:xfrm>
          <a:off x="772160" y="965676"/>
          <a:ext cx="10759440" cy="2966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257461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07759-2B13-4780-BA66-DCF775B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Turma- 11º ano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954272EC-273E-2758-6303-5BC953018144}"/>
              </a:ext>
            </a:extLst>
          </p:cNvPr>
          <p:cNvSpPr txBox="1"/>
          <p:nvPr/>
        </p:nvSpPr>
        <p:spPr>
          <a:xfrm>
            <a:off x="797560" y="3822363"/>
            <a:ext cx="1066292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entre 13,7 (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AV1,LH1 e LH2</a:t>
            </a: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e 15,4 (CT6).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≥14 (por ordem decrescente): CT5/SE1,CT4/LH3 CT6, CT1, CT2, CT3, CT7. nove das treze turmas.</a:t>
            </a:r>
          </a:p>
          <a:p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 as outras turmas apresentam resultados superiores a 13,5.</a:t>
            </a:r>
          </a:p>
          <a:p>
            <a:r>
              <a:rPr lang="pt-PT" sz="20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Relativamente ao 1P, com exceção da turma LH4 que mantém a média, todas subiram.</a:t>
            </a:r>
          </a:p>
        </p:txBody>
      </p:sp>
      <p:graphicFrame>
        <p:nvGraphicFramePr>
          <p:cNvPr id="5" name="Chart 1"/>
          <p:cNvGraphicFramePr>
            <a:graphicFrameLocks/>
          </p:cNvGraphicFramePr>
          <p:nvPr/>
        </p:nvGraphicFramePr>
        <p:xfrm>
          <a:off x="1016987" y="1089448"/>
          <a:ext cx="10169173" cy="2626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35152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4FA7A3-1488-4B15-8999-DB9330B6B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7º ANO -  Classificações por Disciplina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D790F0C3-66C3-E2D6-35DD-8C58215DD0CB}"/>
              </a:ext>
            </a:extLst>
          </p:cNvPr>
          <p:cNvSpPr txBox="1"/>
          <p:nvPr/>
        </p:nvSpPr>
        <p:spPr>
          <a:xfrm>
            <a:off x="419100" y="3887208"/>
            <a:ext cx="1126807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Resultados globalmente bons, com valores superiores ou iguais a 3,3 de média.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Melhores 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esultados: TIC (4,1) e EV, AT e CD com 3,9.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Disciplinas com média 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mais baixa: Português, Matemática e Geografia.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Do 1º para o 2º, verifica-se uma muito pequena descida nas disciplinas de História e Francês. Matemática mantém e todas as outras disciplinas conhecem uma pequena subida da média.</a:t>
            </a:r>
            <a:endParaRPr lang="pt-PT" sz="2000" dirty="0">
              <a:effectLst/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2">
            <a:extLst>
              <a:ext uri="{FF2B5EF4-FFF2-40B4-BE49-F238E27FC236}">
                <a16:creationId xmlns:a16="http://schemas.microsoft.com/office/drawing/2014/main" xmlns="" id="{B05DC0A9-B78F-4B9D-8616-428CE1CE60ED}"/>
              </a:ext>
            </a:extLst>
          </p:cNvPr>
          <p:cNvGraphicFramePr>
            <a:graphicFrameLocks/>
          </p:cNvGraphicFramePr>
          <p:nvPr/>
        </p:nvGraphicFramePr>
        <p:xfrm>
          <a:off x="1469072" y="830580"/>
          <a:ext cx="9798368" cy="288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1971125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07759-2B13-4780-BA66-DCF775B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Turma- 11º ano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00C5C3E3-3719-5B4B-7EEA-8F3BA2625045}"/>
              </a:ext>
            </a:extLst>
          </p:cNvPr>
          <p:cNvSpPr txBox="1"/>
          <p:nvPr/>
        </p:nvSpPr>
        <p:spPr>
          <a:xfrm>
            <a:off x="484633" y="3577867"/>
            <a:ext cx="1126337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turma CT1 apresenta 100% de sucesso.</a:t>
            </a:r>
          </a:p>
          <a:p>
            <a:pPr algn="just"/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turmas CT6,CT2 e CT3,registam o maior sucesso, com uma percentagem de classificações inferiores a 10 valores entre 1,7 e 4,6%respetivamente.  Todas apresentam percentagem mais baixa do que no 1P, com destaque  para CT6.</a:t>
            </a:r>
          </a:p>
          <a:p>
            <a:pPr algn="just"/>
            <a:r>
              <a:rPr lang="pt-PT" sz="20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turmas que apresentam menor sucesso 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 CT5, CT4 e CT7, mas em qualquer dos casos continua relativamente baixo.</a:t>
            </a:r>
          </a:p>
          <a:p>
            <a:pPr algn="just"/>
            <a:endParaRPr lang="pt-PT" sz="20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exceção da turma LH1, que apresenta uma ligeira </a:t>
            </a:r>
            <a:r>
              <a:rPr lang="pt-PT" sz="200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subida em relação ao 1P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as outras conhecem uma descida das classificações inferiores a 10 valores.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 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Chart 2"/>
          <p:cNvGraphicFramePr>
            <a:graphicFrameLocks/>
          </p:cNvGraphicFramePr>
          <p:nvPr/>
        </p:nvGraphicFramePr>
        <p:xfrm>
          <a:off x="1056640" y="945232"/>
          <a:ext cx="9794240" cy="2590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695367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88645E-4D4D-42D2-8CFD-B88DD621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256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Evolução 2020/21 – 2024/25 - 11º ano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5403CB7-B0C8-7BB3-1FB6-DFAF7AC26160}"/>
              </a:ext>
            </a:extLst>
          </p:cNvPr>
          <p:cNvSpPr txBox="1"/>
          <p:nvPr/>
        </p:nvSpPr>
        <p:spPr>
          <a:xfrm>
            <a:off x="5832806" y="1397073"/>
            <a:ext cx="57191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No período considerado verificamos 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uma subida da média em relação aos dois anos anteriores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PT" sz="2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55F5F666-F3AE-73B1-4FE3-7FC6871C5B40}"/>
              </a:ext>
            </a:extLst>
          </p:cNvPr>
          <p:cNvSpPr txBox="1"/>
          <p:nvPr/>
        </p:nvSpPr>
        <p:spPr>
          <a:xfrm>
            <a:off x="6744335" y="3640566"/>
            <a:ext cx="445770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325880" algn="l"/>
              </a:tabLs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Quanto à percentagem de classificações inferiores a 10, a tendência de subida dá lugar a uma tendência de descida e, este ano atinge-se um valor inferior aos dois últimos. Assim este nível de ensino apresenta agora maior sucesso.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/>
        </p:nvGraphicFramePr>
        <p:xfrm>
          <a:off x="319042" y="1140550"/>
          <a:ext cx="5173436" cy="2321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/>
          <p:cNvGraphicFramePr>
            <a:graphicFrameLocks/>
          </p:cNvGraphicFramePr>
          <p:nvPr/>
        </p:nvGraphicFramePr>
        <p:xfrm>
          <a:off x="396421" y="3785462"/>
          <a:ext cx="6014357" cy="2660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6774093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331694"/>
            <a:ext cx="10515600" cy="5845269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pt-PT" sz="2000" dirty="0">
              <a:latin typeface="Klavika Rg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Relativamente aos resultados do 2.º período no 11º ano, a equipa de autoavaliação verificou que as estratégias aplicadas nas disciplinas de História A e Geografia A surtiram grande efeito, pelo que podem ser continuadas.  Na disciplina de Português o sucesso alcançado este período também foi bastante mais elevado.</a:t>
            </a: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Considera que este período haverá necessidade de continuar a refletir em estratégias de sucesso para as disciplinas de Geometria Descritiva, História e Cultura das Artes e Economia A, que apresentam níveis de insucesso elevados. MACS é outra disciplina que merece atenção, dada a subida de classificações inferiores a 10 valores no segundo período.</a:t>
            </a:r>
          </a:p>
          <a:p>
            <a:pPr algn="just">
              <a:lnSpc>
                <a:spcPct val="150000"/>
              </a:lnSpc>
            </a:pPr>
            <a:endParaRPr lang="pt-PT" sz="2000" dirty="0">
              <a:latin typeface="Klavika Rg" panose="02000000000000000000" pitchFamily="50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280" y="20256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12º ANO - Classificações por Disciplina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E15131B1-49BA-C527-4644-5BF8FB8AD2F4}"/>
              </a:ext>
            </a:extLst>
          </p:cNvPr>
          <p:cNvSpPr txBox="1"/>
          <p:nvPr/>
        </p:nvSpPr>
        <p:spPr>
          <a:xfrm>
            <a:off x="832705" y="4678610"/>
            <a:ext cx="1085891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globalmente bons. Dez das quinze disciplinas apresentam médias superiores a 14 valores.</a:t>
            </a:r>
          </a:p>
          <a:p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Piores Resultados: OF A (13,1) História A e Português (13,2).</a:t>
            </a:r>
          </a:p>
          <a:p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Melhores resultados: </a:t>
            </a:r>
            <a:r>
              <a:rPr lang="pt-PT" sz="2000" dirty="0" err="1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I,  Alemão, EF Inglês, EF e Inglês, por ordem decrescente.  Todas com classificação média superior a 17 valores.</a:t>
            </a:r>
          </a:p>
          <a:p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1.º para o 2.º período, História A mantém a classificação média, desenho A desce e todas as outras disciplinas sobem.</a:t>
            </a:r>
          </a:p>
        </p:txBody>
      </p:sp>
      <p:sp>
        <p:nvSpPr>
          <p:cNvPr id="5" name="Rectângulo 4"/>
          <p:cNvSpPr/>
          <p:nvPr/>
        </p:nvSpPr>
        <p:spPr>
          <a:xfrm>
            <a:off x="525266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PT" dirty="0">
              <a:solidFill>
                <a:srgbClr val="000000"/>
              </a:solidFill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1239837" y="753110"/>
          <a:ext cx="9305925" cy="3299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5424644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12º ANO - Classificações por Disciplina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0F9835E8-7370-7197-A3AE-66E6E36C764C}"/>
              </a:ext>
            </a:extLst>
          </p:cNvPr>
          <p:cNvSpPr txBox="1"/>
          <p:nvPr/>
        </p:nvSpPr>
        <p:spPr>
          <a:xfrm>
            <a:off x="570231" y="3938488"/>
            <a:ext cx="10515599" cy="2826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Disciplina com 100% de sucesso: </a:t>
            </a:r>
            <a:r>
              <a:rPr lang="pt-PT" sz="2000" dirty="0" err="1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Des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A, OM A, </a:t>
            </a:r>
            <a:r>
              <a:rPr lang="pt-PT" sz="2000" dirty="0" err="1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Apl</a:t>
            </a: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B, Biologia, Sociologia, Psicologia B, Econo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mia C e Alemão.</a:t>
            </a:r>
            <a:endParaRPr lang="pt-PT" sz="2000" dirty="0">
              <a:effectLst/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Matemática A é a disciplina com maior insucesso (16,8% de classificações inferiores a 10), seguida História A (12,2%).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Do 1 para o 2P, as disciplinas  EF, OF A, Inglês, História A e Física. Apresentam uma percentagem de classificações inferiores a 10 mais elevada, com especial destaque para História A, que sobe 4,7% e uma subida muito pouco significativa em Física.</a:t>
            </a:r>
          </a:p>
        </p:txBody>
      </p:sp>
      <p:graphicFrame>
        <p:nvGraphicFramePr>
          <p:cNvPr id="7" name="Chart 1"/>
          <p:cNvGraphicFramePr>
            <a:graphicFrameLocks/>
          </p:cNvGraphicFramePr>
          <p:nvPr/>
        </p:nvGraphicFramePr>
        <p:xfrm>
          <a:off x="1931092" y="895061"/>
          <a:ext cx="9305868" cy="3035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8968304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07759-2B13-4780-BA66-DCF775B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Turmas- 12º ano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B498FCAA-19F8-9B68-DC98-74F47790FF11}"/>
              </a:ext>
            </a:extLst>
          </p:cNvPr>
          <p:cNvSpPr txBox="1"/>
          <p:nvPr/>
        </p:nvSpPr>
        <p:spPr>
          <a:xfrm>
            <a:off x="769454" y="4069205"/>
            <a:ext cx="10641495" cy="148797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 entre 16,7(CT4) e 12,9(LH4)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LH4 é a única turma com uma classificação média inferior ao 1P. </a:t>
            </a:r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 as turmas AV2 e LH4 apresentam média de classificação inferior a 14 valores. Do 1P para o 2P, verificamos uma subida das classificações médias a todas as turmas, com exceção da turma AV1 que mantém da turma LH4 que desce.</a:t>
            </a:r>
            <a:endParaRPr lang="pt-PT" sz="2000" kern="12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1"/>
          <p:cNvGraphicFramePr>
            <a:graphicFrameLocks/>
          </p:cNvGraphicFramePr>
          <p:nvPr/>
        </p:nvGraphicFramePr>
        <p:xfrm>
          <a:off x="1280160" y="1167606"/>
          <a:ext cx="9753599" cy="2876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948454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07759-2B13-4780-BA66-DCF775B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182245"/>
            <a:ext cx="10515600" cy="575779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Turma- 12º ano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10ECD21B-E8D7-E718-8477-04A62732C168}"/>
              </a:ext>
            </a:extLst>
          </p:cNvPr>
          <p:cNvSpPr txBox="1"/>
          <p:nvPr/>
        </p:nvSpPr>
        <p:spPr>
          <a:xfrm>
            <a:off x="278446" y="4668115"/>
            <a:ext cx="1150715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latin typeface="Klavika Rg" pitchFamily="50" charset="0"/>
              </a:rPr>
              <a:t>Resultados com níveis de sucesso elevados, na globalidade. As turmas AV1 e LH3 apresentam 100% de sucesso. LH4 é a turma com menor sucesso (12,1%), seguida da LH5(8,4%). E, estas duas turmas conhecem, neste período, uma subida da percentagem de classificações inferiores a 10. A turma CT3 também, apresenta uma subida, mas muito pouco significativa.</a:t>
            </a:r>
            <a:endParaRPr lang="pt-P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1P para o 2P, a turma SE1 mantêm o mesmo valor e todas as outras descem.</a:t>
            </a:r>
          </a:p>
        </p:txBody>
      </p:sp>
      <p:graphicFrame>
        <p:nvGraphicFramePr>
          <p:cNvPr id="6" name="Chart 2"/>
          <p:cNvGraphicFramePr>
            <a:graphicFrameLocks/>
          </p:cNvGraphicFramePr>
          <p:nvPr/>
        </p:nvGraphicFramePr>
        <p:xfrm>
          <a:off x="1127760" y="752792"/>
          <a:ext cx="9651999" cy="3036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714654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88645E-4D4D-42D2-8CFD-B88DD621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256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Evolução 2020/21 – 2024/25 - 12º ano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94611" y="1701969"/>
            <a:ext cx="535164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63563" algn="l"/>
              </a:tabLst>
            </a:pPr>
            <a:r>
              <a:rPr kumimoji="0" lang="pt-P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lavika Rg" pitchFamily="50" charset="0"/>
                <a:ea typeface="Calibri" pitchFamily="34" charset="0"/>
                <a:cs typeface="Times New Roman" pitchFamily="18" charset="0"/>
              </a:rPr>
              <a:t>No período em análise a curva da classificação média mostra um resultado igual</a:t>
            </a:r>
            <a:r>
              <a:rPr kumimoji="0" lang="pt-PT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Klavika Rg" pitchFamily="50" charset="0"/>
                <a:ea typeface="Calibri" pitchFamily="34" charset="0"/>
                <a:cs typeface="Times New Roman" pitchFamily="18" charset="0"/>
              </a:rPr>
              <a:t> ao ano anterior</a:t>
            </a:r>
            <a:r>
              <a:rPr lang="pt-PT" sz="2000" dirty="0">
                <a:latin typeface="Klavika Rg" pitchFamily="50" charset="0"/>
                <a:ea typeface="Calibri" pitchFamily="34" charset="0"/>
                <a:cs typeface="Times New Roman" pitchFamily="18" charset="0"/>
              </a:rPr>
              <a:t>, sendo o valor mais baixo do período.</a:t>
            </a:r>
            <a:endParaRPr kumimoji="0" lang="pt-P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032785" y="4004041"/>
            <a:ext cx="597945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25563" algn="l"/>
              </a:tabLst>
            </a:pPr>
            <a:r>
              <a:rPr kumimoji="0" lang="pt-P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lavika Rg" pitchFamily="50" charset="0"/>
                <a:ea typeface="Calibri" pitchFamily="34" charset="0"/>
                <a:cs typeface="Times New Roman" pitchFamily="18" charset="0"/>
              </a:rPr>
              <a:t>Quanto à percentagem de classificações inferiores a 10, verifica-se uma oscilação constante no período considerado.</a:t>
            </a:r>
            <a:r>
              <a:rPr kumimoji="0" lang="pt-PT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Klavika Rg" pitchFamily="50" charset="0"/>
                <a:ea typeface="Calibri" pitchFamily="34" charset="0"/>
                <a:cs typeface="Times New Roman" pitchFamily="18" charset="0"/>
              </a:rPr>
              <a:t> 2022/23 foi o ano de maior sucesso, em 2023/24 o sucesso desce e este ano volta a subir, mas ainda apresenta um valor distante de 2022/23.</a:t>
            </a:r>
            <a:endParaRPr kumimoji="0" lang="pt-P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461599" y="1081359"/>
          <a:ext cx="5335361" cy="2439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/>
        </p:nvGraphicFramePr>
        <p:xfrm>
          <a:off x="655501" y="3708399"/>
          <a:ext cx="4922339" cy="2779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5960284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331694"/>
            <a:ext cx="10515600" cy="58452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PT" sz="2000" dirty="0">
              <a:latin typeface="Klavika Rg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Relativamente aos resultados do 2.º período no 12º ano, a equipa de autoavaliação verificou que a escola tem alcançado resultados bastante bons em várias disciplinas e nas várias turmas. A disciplina de Sociologia conhece este período um sucesso bastante mais elevado, o que significa que as estratégias aplicadas surtiram grande efeito, pelo que podem ser continuadas. </a:t>
            </a: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Considera ainda, que este período haverá necessidade de continuar a refletir em estratégias de sucesso para a disciplina  de  Matemática A, que apresenta nível de insucesso bastante elevado no conjunto das disciplinas. Deve ser também alvo de reflexão o aumento de classificações inferiores a 10 na disciplina de História A.</a:t>
            </a:r>
          </a:p>
          <a:p>
            <a:pPr algn="just">
              <a:lnSpc>
                <a:spcPct val="150000"/>
              </a:lnSpc>
            </a:pPr>
            <a:r>
              <a:rPr lang="pt-PT" sz="2000" dirty="0">
                <a:latin typeface="Klavika Rg" pitchFamily="50" charset="0"/>
              </a:rPr>
              <a:t>Relativamente às turmas, a equipa considera que a LH4 a subida de classificações na turma LH4 deve ser alvo de reflexão.</a:t>
            </a:r>
          </a:p>
          <a:p>
            <a:pPr algn="just">
              <a:lnSpc>
                <a:spcPct val="150000"/>
              </a:lnSpc>
              <a:buNone/>
            </a:pPr>
            <a:endParaRPr lang="pt-PT" sz="2000" dirty="0">
              <a:latin typeface="Klavika Rg" pitchFamily="50" charset="0"/>
            </a:endParaRPr>
          </a:p>
          <a:p>
            <a:pPr algn="just"/>
            <a:endParaRPr lang="pt-PT" sz="2000" dirty="0">
              <a:latin typeface="Klavika Rg" panose="02000000000000000000" pitchFamily="50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4FA7A3-1488-4B15-8999-DB9330B6B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7º ANO -  Classificações por Disciplina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70E7CAE3-72A0-393B-571E-9DF965CC90A6}"/>
              </a:ext>
            </a:extLst>
          </p:cNvPr>
          <p:cNvSpPr txBox="1"/>
          <p:nvPr/>
        </p:nvSpPr>
        <p:spPr>
          <a:xfrm>
            <a:off x="438673" y="3526863"/>
            <a:ext cx="11095576" cy="2578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PT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percentagem de níveis inferiores a 3 não é muito elevada em nenhuma disciplina. EV, EF, TIC e AT apresentam 100% de sucesso. Com os valores mais elevados de sucesso temos Inglês e FQ (3,7%)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Matemática é disciplina de menor sucesso e  com </a:t>
            </a:r>
            <a:r>
              <a:rPr lang="pt-PT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um valor</a:t>
            </a:r>
            <a:r>
              <a:rPr lang="pt-PT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superior ao 1P. Segue-se Português, mas esta apresenta uma </a:t>
            </a:r>
            <a:r>
              <a:rPr lang="pt-PT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pt-PT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rande descida da percentagem de níveis inferiores a3 , em relação ao 1P.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Quanto às outas disciplinas, do 1 para o 2P, as disciplinas de Inglês, CN, FQ, EF e CD apresentam uma subida da percentagem de níveis inferiores a 3, com destaque para FQ. Francês, Geografia e História, mantêm  a mesma percentagem de insucesso do período anterior.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30794D1F-A3F9-4DA6-8BC3-10A7FD7912F6}"/>
              </a:ext>
            </a:extLst>
          </p:cNvPr>
          <p:cNvGraphicFramePr/>
          <p:nvPr/>
        </p:nvGraphicFramePr>
        <p:xfrm>
          <a:off x="1178560" y="778828"/>
          <a:ext cx="10119360" cy="2685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42332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E04AF3-1162-4030-81A5-FE8E7B5E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das  Turmas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41C4F3E3-8949-9FCF-4BE0-3D60F01B3D6B}"/>
              </a:ext>
            </a:extLst>
          </p:cNvPr>
          <p:cNvSpPr txBox="1"/>
          <p:nvPr/>
        </p:nvSpPr>
        <p:spPr>
          <a:xfrm>
            <a:off x="481760" y="4384032"/>
            <a:ext cx="1087204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000" dirty="0">
                <a:effectLst/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Relativamente aos resultados da turma, como um todo, a média subiu muito ligeiramente e  percentagem de sucesso já conheceu uma subida mais significativa.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4652" t="31648" r="53127"/>
          <a:stretch>
            <a:fillRect/>
          </a:stretch>
        </p:blipFill>
        <p:spPr bwMode="auto">
          <a:xfrm>
            <a:off x="711200" y="883919"/>
            <a:ext cx="2926080" cy="3174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Chart 2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6614160" y="1021714"/>
          <a:ext cx="4998720" cy="297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16457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3900" y="346076"/>
            <a:ext cx="10515600" cy="719604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Resultados Por Turma (7A)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01E36281-4E40-6FFD-D639-09B6DBA4C802}"/>
              </a:ext>
            </a:extLst>
          </p:cNvPr>
          <p:cNvSpPr txBox="1"/>
          <p:nvPr/>
        </p:nvSpPr>
        <p:spPr>
          <a:xfrm>
            <a:off x="335279" y="4682091"/>
            <a:ext cx="7528561" cy="1969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2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 </a:t>
            </a:r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Na turma 7A, dos 27 alunos, </a:t>
            </a:r>
            <a:r>
              <a:rPr lang="pt-PT" sz="2000" dirty="0">
                <a:latin typeface="Klavika Rg" panose="02000000000000000000" pitchFamily="50" charset="0"/>
                <a:ea typeface="Times New Roman" panose="02020603050405020304" pitchFamily="18" charset="0"/>
              </a:rPr>
              <a:t>seis</a:t>
            </a:r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 apresentam níveis inferiores a 3. Destes </a:t>
            </a:r>
            <a:r>
              <a:rPr lang="pt-PT" sz="2000" dirty="0">
                <a:latin typeface="Klavika Rg" panose="02000000000000000000" pitchFamily="50" charset="0"/>
                <a:ea typeface="Times New Roman" panose="02020603050405020304" pitchFamily="18" charset="0"/>
              </a:rPr>
              <a:t>seis</a:t>
            </a:r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 alunos, um apresenta mais de quatro níveis inferiores a 3.</a:t>
            </a:r>
            <a:endParaRPr lang="pt-P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PT" sz="2000" dirty="0">
                <a:effectLst/>
                <a:latin typeface="Klavika Rg" panose="02000000000000000000" pitchFamily="50" charset="0"/>
                <a:ea typeface="Times New Roman" panose="02020603050405020304" pitchFamily="18" charset="0"/>
              </a:rPr>
              <a:t>  Do 1 para o 2P, desceu o número de alunos com níveis inferiores a 3. </a:t>
            </a:r>
            <a:r>
              <a:rPr lang="pt-PT" sz="2000" dirty="0">
                <a:latin typeface="Klavika Rg" panose="02000000000000000000" pitchFamily="50" charset="0"/>
                <a:ea typeface="Times New Roman" panose="02020603050405020304" pitchFamily="18" charset="0"/>
              </a:rPr>
              <a:t> Por outro lado, são também em menor número os alunos com 3 ou mais níveis inferiores a 3, o que revela um crescimento do sucesso este período.</a:t>
            </a:r>
            <a:endParaRPr lang="pt-PT" sz="2000" kern="12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5773271" y="1057835"/>
            <a:ext cx="537882" cy="2689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5612765" y="944880"/>
            <a:ext cx="10928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       27 alunos          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00000000-0008-0000-0400-000002000000}"/>
              </a:ext>
            </a:extLst>
          </p:cNvPr>
          <p:cNvGraphicFramePr>
            <a:graphicFrameLocks/>
          </p:cNvGraphicFramePr>
          <p:nvPr/>
        </p:nvGraphicFramePr>
        <p:xfrm>
          <a:off x="374621" y="1327987"/>
          <a:ext cx="7866438" cy="3429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 t="16417" r="28994"/>
          <a:stretch>
            <a:fillRect/>
          </a:stretch>
        </p:blipFill>
        <p:spPr bwMode="auto">
          <a:xfrm>
            <a:off x="7933373" y="904240"/>
            <a:ext cx="4258627" cy="462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88645E-4D4D-42D2-8CFD-B88DD621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812" y="0"/>
            <a:ext cx="10515600" cy="753256"/>
          </a:xfrm>
        </p:spPr>
        <p:txBody>
          <a:bodyPr>
            <a:norm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Evolução 2021/22 – 2024/25 - 7º ano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D1E9F99E-3CFE-7E36-6D34-DE22B2898DD0}"/>
              </a:ext>
            </a:extLst>
          </p:cNvPr>
          <p:cNvSpPr txBox="1"/>
          <p:nvPr/>
        </p:nvSpPr>
        <p:spPr>
          <a:xfrm>
            <a:off x="5696174" y="3403312"/>
            <a:ext cx="5459505" cy="2826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Quanto à percentagem de níveis inferiores a 3, há uma constante oscilação no período considerado. Se no ano anterior tivemos uma subida acentuada da percentagem de níveis inferiores a três, este ano a tendência volta a ser de descida.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endParaRPr lang="pt-PT" sz="2000" dirty="0"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endParaRPr lang="pt-PT" sz="2000" dirty="0">
              <a:effectLst/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5535406" y="1047821"/>
            <a:ext cx="542364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880" algn="l"/>
              </a:tabLst>
            </a:pPr>
            <a:r>
              <a:rPr lang="pt-PT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O registo dos dados ao longo do tempo revela uma variação pouco significativa da média de classificações no 7º ano de escolaridade, não se registando alteração nos últimos três anos.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259" r="42465"/>
          <a:stretch>
            <a:fillRect/>
          </a:stretch>
        </p:blipFill>
        <p:spPr bwMode="auto">
          <a:xfrm>
            <a:off x="533400" y="731520"/>
            <a:ext cx="5044440" cy="5561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067527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369276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Relativamente aos resultados da avaliação do 2º período do 7º ano, a equipa de autoavaliação considera  que continua a ser importante uma reflexão mais cuidada na disciplina de matemática , aquela que apresenta maior insucesso e uma subida deste em relação ao período passado. Será de refletir também sobre a ausência de evolução positiva de sucesso nas disciplinas de Francês, História e Geografia, que apresentam os mesmos valores de insucesso do período anterior.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PT" sz="2000" dirty="0"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Por outro lado, a equipa congratula-se com o aumento do sucesso na disciplina de Português, que dobrou em relação ao 1P, pelo que será dar continuidade às estratégias de aprendizagem aplicadas.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4FA7A3-1488-4B15-8999-DB9330B6B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pPr algn="ctr"/>
            <a:r>
              <a:rPr lang="pt-PT" sz="3200" b="1" dirty="0">
                <a:latin typeface="Klavika Rg" pitchFamily="50" charset="0"/>
              </a:rPr>
              <a:t>8º ANO - Classificações por Disciplina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B57ED115-E201-03A8-9550-FDF94F404A53}"/>
              </a:ext>
            </a:extLst>
          </p:cNvPr>
          <p:cNvSpPr txBox="1"/>
          <p:nvPr/>
        </p:nvSpPr>
        <p:spPr>
          <a:xfrm>
            <a:off x="333860" y="3813509"/>
            <a:ext cx="1150171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2000" kern="1200" dirty="0">
                <a:solidFill>
                  <a:srgbClr val="000000"/>
                </a:solidFill>
                <a:effectLst/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8ºano de escolaridade apresenta idênticos ao 7º ano, com </a:t>
            </a:r>
            <a:r>
              <a:rPr lang="pt-PT" sz="2000" dirty="0">
                <a:latin typeface="Klavika Rg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valores superiores ou iguais a 3,1 de média.</a:t>
            </a:r>
          </a:p>
          <a:p>
            <a:pPr algn="just"/>
            <a:endParaRPr lang="pt-PT" sz="2000" dirty="0">
              <a:latin typeface="Klavika Rg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média mais elevada regista-se na disciplina de EF (4,1), seguida AT e EV (3,9). CD surge com 3,8.</a:t>
            </a:r>
          </a:p>
          <a:p>
            <a:pPr algn="just"/>
            <a:endParaRPr lang="pt-PT" sz="2000" kern="1200" dirty="0">
              <a:solidFill>
                <a:srgbClr val="000000"/>
              </a:solidFill>
              <a:effectLst/>
              <a:latin typeface="Klavika Rg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disciplinas com média mais baixa são Matemática (3,1) e FQ (3,2), ambas sobem em relação ao 1P,GQ apresenta agora um resultado positivo. </a:t>
            </a:r>
          </a:p>
          <a:p>
            <a:pPr algn="just"/>
            <a:r>
              <a:rPr lang="pt-PT" sz="2000" dirty="0">
                <a:solidFill>
                  <a:srgbClr val="000000"/>
                </a:solidFill>
                <a:latin typeface="Klavika Rg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Relativamente às restantes disciplinas, do 1 para o 2P, Inglês, Francês, CN, Geografia, História, TIC e CD também sobem. No conjunto de todas as disciplinas, História é a que apresenta maior subida, apresentando agora um resultado positivo. Nas disciplinas de Português, EV, EF  e AT são se regista evolução.</a:t>
            </a:r>
          </a:p>
        </p:txBody>
      </p:sp>
      <p:graphicFrame>
        <p:nvGraphicFramePr>
          <p:cNvPr id="5" name="Chart 2">
            <a:extLst>
              <a:ext uri="{FF2B5EF4-FFF2-40B4-BE49-F238E27FC236}">
                <a16:creationId xmlns:a16="http://schemas.microsoft.com/office/drawing/2014/main" xmlns="" id="{133C6D6F-3236-42AF-A453-A529A985E246}"/>
              </a:ext>
            </a:extLst>
          </p:cNvPr>
          <p:cNvGraphicFramePr>
            <a:graphicFrameLocks/>
          </p:cNvGraphicFramePr>
          <p:nvPr/>
        </p:nvGraphicFramePr>
        <p:xfrm>
          <a:off x="1076960" y="805815"/>
          <a:ext cx="10119360" cy="286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8009315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4087</TotalTime>
  <Words>4432</Words>
  <Application>Microsoft Office PowerPoint</Application>
  <PresentationFormat>Personalizados</PresentationFormat>
  <Paragraphs>534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38</vt:i4>
      </vt:variant>
    </vt:vector>
  </HeadingPairs>
  <TitlesOfParts>
    <vt:vector size="39" baseType="lpstr">
      <vt:lpstr>Tema do Office</vt:lpstr>
      <vt:lpstr>Diapositivo 1</vt:lpstr>
      <vt:lpstr>Diapositivo 2</vt:lpstr>
      <vt:lpstr>7º ANO -  Classificações por Disciplina</vt:lpstr>
      <vt:lpstr>7º ANO -  Classificações por Disciplina</vt:lpstr>
      <vt:lpstr>Resultados das  Turmas</vt:lpstr>
      <vt:lpstr>Resultados Por Turma (7A)</vt:lpstr>
      <vt:lpstr>Evolução 2021/22 – 2024/25 - 7º ano</vt:lpstr>
      <vt:lpstr>Diapositivo 8</vt:lpstr>
      <vt:lpstr>8º ANO - Classificações por Disciplina</vt:lpstr>
      <vt:lpstr>8º ANO - Classificações por Disciplina</vt:lpstr>
      <vt:lpstr>Resultados Por Turma (8A e 8B)</vt:lpstr>
      <vt:lpstr>Resultados Por Turma (8A e 8B)</vt:lpstr>
      <vt:lpstr>Evolução 2020/21 – 2024/25 - 8º ano   </vt:lpstr>
      <vt:lpstr>Diapositivo 14</vt:lpstr>
      <vt:lpstr>9º ANO - Classificações por Disciplina</vt:lpstr>
      <vt:lpstr>9º ANO - Classificações por Disciplina</vt:lpstr>
      <vt:lpstr>Resultados Por Turma (9A, 9B)</vt:lpstr>
      <vt:lpstr>Resultados Por Turma (9A, 9B)</vt:lpstr>
      <vt:lpstr>Evolução 2020/21 – 2024/25 - 9º ano</vt:lpstr>
      <vt:lpstr>Diapositivo 20</vt:lpstr>
      <vt:lpstr>10º ANO- Classificações por Disciplina</vt:lpstr>
      <vt:lpstr>10º ANO- Classificações por Disciplina</vt:lpstr>
      <vt:lpstr>Resultados Por Turma- 10º ano</vt:lpstr>
      <vt:lpstr>Resultados Por Turmas- 10º ano</vt:lpstr>
      <vt:lpstr>Evolução 2020/21 – 2024/25 - 10º ano</vt:lpstr>
      <vt:lpstr>Diapositivo 26</vt:lpstr>
      <vt:lpstr>11º ANO - Classificações por Disciplina</vt:lpstr>
      <vt:lpstr>11º ANO - Classificações por Disciplina</vt:lpstr>
      <vt:lpstr>Resultados Por Turma- 11º ano</vt:lpstr>
      <vt:lpstr>Resultados Por Turma- 11º ano</vt:lpstr>
      <vt:lpstr>Evolução 2020/21 – 2024/25 - 11º ano</vt:lpstr>
      <vt:lpstr>Diapositivo 32</vt:lpstr>
      <vt:lpstr>12º ANO - Classificações por Disciplina</vt:lpstr>
      <vt:lpstr>12º ANO - Classificações por Disciplina</vt:lpstr>
      <vt:lpstr>Resultados Por Turmas- 12º ano</vt:lpstr>
      <vt:lpstr>Resultados Por Turma- 12º ano</vt:lpstr>
      <vt:lpstr>Evolução 2020/21 – 2024/25 - 12º ano</vt:lpstr>
      <vt:lpstr>Diapositivo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RESUMO  RESULTADO AVALIAÇÕES 1º PERÍODO</dc:title>
  <dc:creator>Cristina Estrada</dc:creator>
  <cp:lastModifiedBy>User</cp:lastModifiedBy>
  <cp:revision>184</cp:revision>
  <dcterms:created xsi:type="dcterms:W3CDTF">2022-01-15T16:07:02Z</dcterms:created>
  <dcterms:modified xsi:type="dcterms:W3CDTF">2025-05-07T21:48:44Z</dcterms:modified>
</cp:coreProperties>
</file>